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3" r:id="rId2"/>
    <p:sldId id="304" r:id="rId3"/>
    <p:sldId id="297" r:id="rId4"/>
    <p:sldId id="295" r:id="rId5"/>
    <p:sldId id="298" r:id="rId6"/>
    <p:sldId id="305" r:id="rId7"/>
    <p:sldId id="310" r:id="rId8"/>
    <p:sldId id="306" r:id="rId9"/>
    <p:sldId id="308" r:id="rId10"/>
    <p:sldId id="307" r:id="rId11"/>
    <p:sldId id="296" r:id="rId12"/>
    <p:sldId id="309" r:id="rId13"/>
    <p:sldId id="299" r:id="rId14"/>
  </p:sldIdLst>
  <p:sldSz cx="9144000" cy="6858000" type="screen4x3"/>
  <p:notesSz cx="6769100" cy="9906000"/>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005C2A"/>
    <a:srgbClr val="4F81BD"/>
    <a:srgbClr val="FFCC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9" autoAdjust="0"/>
    <p:restoredTop sz="95740" autoAdjust="0"/>
  </p:normalViewPr>
  <p:slideViewPr>
    <p:cSldViewPr>
      <p:cViewPr varScale="1">
        <p:scale>
          <a:sx n="69" d="100"/>
          <a:sy n="69" d="100"/>
        </p:scale>
        <p:origin x="114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4014" cy="495855"/>
          </a:xfrm>
          <a:prstGeom prst="rect">
            <a:avLst/>
          </a:prstGeom>
        </p:spPr>
        <p:txBody>
          <a:bodyPr vert="horz" lIns="91166" tIns="45583" rIns="91166" bIns="45583" rtlCol="0"/>
          <a:lstStyle>
            <a:lvl1pPr algn="l">
              <a:defRPr sz="1200"/>
            </a:lvl1pPr>
          </a:lstStyle>
          <a:p>
            <a:endParaRPr lang="en-US"/>
          </a:p>
        </p:txBody>
      </p:sp>
      <p:sp>
        <p:nvSpPr>
          <p:cNvPr id="3" name="Datumsplatzhalter 2"/>
          <p:cNvSpPr>
            <a:spLocks noGrp="1"/>
          </p:cNvSpPr>
          <p:nvPr>
            <p:ph type="dt" sz="quarter" idx="1"/>
          </p:nvPr>
        </p:nvSpPr>
        <p:spPr>
          <a:xfrm>
            <a:off x="3833505" y="0"/>
            <a:ext cx="2934014" cy="495855"/>
          </a:xfrm>
          <a:prstGeom prst="rect">
            <a:avLst/>
          </a:prstGeom>
        </p:spPr>
        <p:txBody>
          <a:bodyPr vert="horz" lIns="91166" tIns="45583" rIns="91166" bIns="45583" rtlCol="0"/>
          <a:lstStyle>
            <a:lvl1pPr algn="r">
              <a:defRPr sz="1200"/>
            </a:lvl1pPr>
          </a:lstStyle>
          <a:p>
            <a:fld id="{FB42A50C-F4C9-4538-B4EB-7FAB8D2696E3}" type="datetimeFigureOut">
              <a:rPr lang="en-US" smtClean="0"/>
              <a:t>6/10/2022</a:t>
            </a:fld>
            <a:endParaRPr lang="en-US"/>
          </a:p>
        </p:txBody>
      </p:sp>
      <p:sp>
        <p:nvSpPr>
          <p:cNvPr id="4" name="Fußzeilenplatzhalter 3"/>
          <p:cNvSpPr>
            <a:spLocks noGrp="1"/>
          </p:cNvSpPr>
          <p:nvPr>
            <p:ph type="ftr" sz="quarter" idx="2"/>
          </p:nvPr>
        </p:nvSpPr>
        <p:spPr>
          <a:xfrm>
            <a:off x="0" y="9408562"/>
            <a:ext cx="2934014" cy="495854"/>
          </a:xfrm>
          <a:prstGeom prst="rect">
            <a:avLst/>
          </a:prstGeom>
        </p:spPr>
        <p:txBody>
          <a:bodyPr vert="horz" lIns="91166" tIns="45583" rIns="91166" bIns="45583" rtlCol="0" anchor="b"/>
          <a:lstStyle>
            <a:lvl1pPr algn="l">
              <a:defRPr sz="1200"/>
            </a:lvl1pPr>
          </a:lstStyle>
          <a:p>
            <a:endParaRPr lang="en-US"/>
          </a:p>
        </p:txBody>
      </p:sp>
      <p:sp>
        <p:nvSpPr>
          <p:cNvPr id="5" name="Foliennummernplatzhalter 4"/>
          <p:cNvSpPr>
            <a:spLocks noGrp="1"/>
          </p:cNvSpPr>
          <p:nvPr>
            <p:ph type="sldNum" sz="quarter" idx="3"/>
          </p:nvPr>
        </p:nvSpPr>
        <p:spPr>
          <a:xfrm>
            <a:off x="3833505" y="9408562"/>
            <a:ext cx="2934014" cy="495854"/>
          </a:xfrm>
          <a:prstGeom prst="rect">
            <a:avLst/>
          </a:prstGeom>
        </p:spPr>
        <p:txBody>
          <a:bodyPr vert="horz" lIns="91166" tIns="45583" rIns="91166" bIns="45583" rtlCol="0" anchor="b"/>
          <a:lstStyle>
            <a:lvl1pPr algn="r">
              <a:defRPr sz="1200"/>
            </a:lvl1pPr>
          </a:lstStyle>
          <a:p>
            <a:fld id="{B9EC42AA-7847-4606-81A8-542831B1FC96}" type="slidenum">
              <a:rPr lang="en-US" smtClean="0"/>
              <a:t>‹Nr.›</a:t>
            </a:fld>
            <a:endParaRPr lang="en-US"/>
          </a:p>
        </p:txBody>
      </p:sp>
    </p:spTree>
    <p:extLst>
      <p:ext uri="{BB962C8B-B14F-4D97-AF65-F5344CB8AC3E}">
        <p14:creationId xmlns:p14="http://schemas.microsoft.com/office/powerpoint/2010/main" val="3165250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3277" cy="495300"/>
          </a:xfrm>
          <a:prstGeom prst="rect">
            <a:avLst/>
          </a:prstGeom>
        </p:spPr>
        <p:txBody>
          <a:bodyPr vert="horz" lIns="91166" tIns="45583" rIns="91166" bIns="45583" rtlCol="0"/>
          <a:lstStyle>
            <a:lvl1pPr algn="l">
              <a:defRPr sz="1200"/>
            </a:lvl1pPr>
          </a:lstStyle>
          <a:p>
            <a:endParaRPr lang="de-DE"/>
          </a:p>
        </p:txBody>
      </p:sp>
      <p:sp>
        <p:nvSpPr>
          <p:cNvPr id="3" name="Datumsplatzhalter 2"/>
          <p:cNvSpPr>
            <a:spLocks noGrp="1"/>
          </p:cNvSpPr>
          <p:nvPr>
            <p:ph type="dt" idx="1"/>
          </p:nvPr>
        </p:nvSpPr>
        <p:spPr>
          <a:xfrm>
            <a:off x="3834257" y="0"/>
            <a:ext cx="2933277" cy="495300"/>
          </a:xfrm>
          <a:prstGeom prst="rect">
            <a:avLst/>
          </a:prstGeom>
        </p:spPr>
        <p:txBody>
          <a:bodyPr vert="horz" lIns="91166" tIns="45583" rIns="91166" bIns="45583" rtlCol="0"/>
          <a:lstStyle>
            <a:lvl1pPr algn="r">
              <a:defRPr sz="1200"/>
            </a:lvl1pPr>
          </a:lstStyle>
          <a:p>
            <a:fld id="{D95902D0-762F-4027-9992-287403EF9448}" type="datetimeFigureOut">
              <a:rPr lang="de-DE" smtClean="0"/>
              <a:t>10.06.2022</a:t>
            </a:fld>
            <a:endParaRPr lang="de-DE"/>
          </a:p>
        </p:txBody>
      </p:sp>
      <p:sp>
        <p:nvSpPr>
          <p:cNvPr id="4" name="Folienbildplatzhalter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166" tIns="45583" rIns="91166" bIns="45583" rtlCol="0" anchor="ctr"/>
          <a:lstStyle/>
          <a:p>
            <a:endParaRPr lang="de-DE"/>
          </a:p>
        </p:txBody>
      </p:sp>
      <p:sp>
        <p:nvSpPr>
          <p:cNvPr id="5" name="Notizenplatzhalter 4"/>
          <p:cNvSpPr>
            <a:spLocks noGrp="1"/>
          </p:cNvSpPr>
          <p:nvPr>
            <p:ph type="body" sz="quarter" idx="3"/>
          </p:nvPr>
        </p:nvSpPr>
        <p:spPr>
          <a:xfrm>
            <a:off x="676910" y="4705350"/>
            <a:ext cx="5415280" cy="4457700"/>
          </a:xfrm>
          <a:prstGeom prst="rect">
            <a:avLst/>
          </a:prstGeom>
        </p:spPr>
        <p:txBody>
          <a:bodyPr vert="horz" lIns="91166" tIns="45583" rIns="91166" bIns="4558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08981"/>
            <a:ext cx="2933277" cy="495300"/>
          </a:xfrm>
          <a:prstGeom prst="rect">
            <a:avLst/>
          </a:prstGeom>
        </p:spPr>
        <p:txBody>
          <a:bodyPr vert="horz" lIns="91166" tIns="45583" rIns="91166" bIns="45583" rtlCol="0" anchor="b"/>
          <a:lstStyle>
            <a:lvl1pPr algn="l">
              <a:defRPr sz="1200"/>
            </a:lvl1pPr>
          </a:lstStyle>
          <a:p>
            <a:endParaRPr lang="de-DE"/>
          </a:p>
        </p:txBody>
      </p:sp>
      <p:sp>
        <p:nvSpPr>
          <p:cNvPr id="7" name="Foliennummernplatzhalter 6"/>
          <p:cNvSpPr>
            <a:spLocks noGrp="1"/>
          </p:cNvSpPr>
          <p:nvPr>
            <p:ph type="sldNum" sz="quarter" idx="5"/>
          </p:nvPr>
        </p:nvSpPr>
        <p:spPr>
          <a:xfrm>
            <a:off x="3834257" y="9408981"/>
            <a:ext cx="2933277" cy="495300"/>
          </a:xfrm>
          <a:prstGeom prst="rect">
            <a:avLst/>
          </a:prstGeom>
        </p:spPr>
        <p:txBody>
          <a:bodyPr vert="horz" lIns="91166" tIns="45583" rIns="91166" bIns="45583" rtlCol="0" anchor="b"/>
          <a:lstStyle>
            <a:lvl1pPr algn="r">
              <a:defRPr sz="1200"/>
            </a:lvl1pPr>
          </a:lstStyle>
          <a:p>
            <a:fld id="{AF1649E3-4682-4DEC-B94B-0D3825AC3367}" type="slidenum">
              <a:rPr lang="de-DE" smtClean="0"/>
              <a:t>‹Nr.›</a:t>
            </a:fld>
            <a:endParaRPr lang="de-DE"/>
          </a:p>
        </p:txBody>
      </p:sp>
    </p:spTree>
    <p:extLst>
      <p:ext uri="{BB962C8B-B14F-4D97-AF65-F5344CB8AC3E}">
        <p14:creationId xmlns:p14="http://schemas.microsoft.com/office/powerpoint/2010/main" val="288674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0721" indent="-284893">
              <a:spcBef>
                <a:spcPct val="30000"/>
              </a:spcBef>
              <a:defRPr sz="1200">
                <a:solidFill>
                  <a:schemeClr val="tx1"/>
                </a:solidFill>
                <a:latin typeface="Arial" charset="0"/>
                <a:cs typeface="Arial" charset="0"/>
              </a:defRPr>
            </a:lvl2pPr>
            <a:lvl3pPr marL="1139571" indent="-227914">
              <a:spcBef>
                <a:spcPct val="30000"/>
              </a:spcBef>
              <a:defRPr sz="1200">
                <a:solidFill>
                  <a:schemeClr val="tx1"/>
                </a:solidFill>
                <a:latin typeface="Arial" charset="0"/>
                <a:cs typeface="Arial" charset="0"/>
              </a:defRPr>
            </a:lvl3pPr>
            <a:lvl4pPr marL="1595399" indent="-227914">
              <a:spcBef>
                <a:spcPct val="30000"/>
              </a:spcBef>
              <a:defRPr sz="1200">
                <a:solidFill>
                  <a:schemeClr val="tx1"/>
                </a:solidFill>
                <a:latin typeface="Arial" charset="0"/>
                <a:cs typeface="Arial" charset="0"/>
              </a:defRPr>
            </a:lvl4pPr>
            <a:lvl5pPr marL="2051228" indent="-227914">
              <a:spcBef>
                <a:spcPct val="30000"/>
              </a:spcBef>
              <a:defRPr sz="1200">
                <a:solidFill>
                  <a:schemeClr val="tx1"/>
                </a:solidFill>
                <a:latin typeface="Arial" charset="0"/>
                <a:cs typeface="Arial" charset="0"/>
              </a:defRPr>
            </a:lvl5pPr>
            <a:lvl6pPr marL="2507056" indent="-227914" eaLnBrk="0" fontAlgn="base" hangingPunct="0">
              <a:spcBef>
                <a:spcPct val="30000"/>
              </a:spcBef>
              <a:spcAft>
                <a:spcPct val="0"/>
              </a:spcAft>
              <a:defRPr sz="1200">
                <a:solidFill>
                  <a:schemeClr val="tx1"/>
                </a:solidFill>
                <a:latin typeface="Arial" charset="0"/>
                <a:cs typeface="Arial" charset="0"/>
              </a:defRPr>
            </a:lvl6pPr>
            <a:lvl7pPr marL="2962885" indent="-227914" eaLnBrk="0" fontAlgn="base" hangingPunct="0">
              <a:spcBef>
                <a:spcPct val="30000"/>
              </a:spcBef>
              <a:spcAft>
                <a:spcPct val="0"/>
              </a:spcAft>
              <a:defRPr sz="1200">
                <a:solidFill>
                  <a:schemeClr val="tx1"/>
                </a:solidFill>
                <a:latin typeface="Arial" charset="0"/>
                <a:cs typeface="Arial" charset="0"/>
              </a:defRPr>
            </a:lvl7pPr>
            <a:lvl8pPr marL="3418713" indent="-227914" eaLnBrk="0" fontAlgn="base" hangingPunct="0">
              <a:spcBef>
                <a:spcPct val="30000"/>
              </a:spcBef>
              <a:spcAft>
                <a:spcPct val="0"/>
              </a:spcAft>
              <a:defRPr sz="1200">
                <a:solidFill>
                  <a:schemeClr val="tx1"/>
                </a:solidFill>
                <a:latin typeface="Arial" charset="0"/>
                <a:cs typeface="Arial" charset="0"/>
              </a:defRPr>
            </a:lvl8pPr>
            <a:lvl9pPr marL="3874541" indent="-227914"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9E6DE379-CC19-4DD0-961E-A782B365FC54}" type="slidenum">
              <a:rPr lang="de-DE" altLang="de-DE">
                <a:solidFill>
                  <a:prstClr val="black"/>
                </a:solidFill>
              </a:rPr>
              <a:pPr>
                <a:spcBef>
                  <a:spcPct val="0"/>
                </a:spcBef>
              </a:pPr>
              <a:t>1</a:t>
            </a:fld>
            <a:endParaRPr lang="de-DE" altLang="de-DE">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de-DE" altLang="de-DE"/>
          </a:p>
        </p:txBody>
      </p:sp>
      <p:sp>
        <p:nvSpPr>
          <p:cNvPr id="12293" name="Kopfzeilenplatzhalter 2"/>
          <p:cNvSpPr>
            <a:spLocks noGrp="1"/>
          </p:cNvSpPr>
          <p:nvPr>
            <p:ph type="hdr" sz="quarter"/>
          </p:nvPr>
        </p:nvSpPr>
        <p:spPr>
          <a:noFill/>
        </p:spPr>
        <p:txBody>
          <a:bodyPr/>
          <a:lstStyle>
            <a:lvl1pPr>
              <a:defRPr>
                <a:solidFill>
                  <a:schemeClr val="tx1"/>
                </a:solidFill>
                <a:latin typeface="Arial" charset="0"/>
                <a:cs typeface="Arial" charset="0"/>
              </a:defRPr>
            </a:lvl1pPr>
            <a:lvl2pPr marL="740721" indent="-284893">
              <a:defRPr>
                <a:solidFill>
                  <a:schemeClr val="tx1"/>
                </a:solidFill>
                <a:latin typeface="Arial" charset="0"/>
                <a:cs typeface="Arial" charset="0"/>
              </a:defRPr>
            </a:lvl2pPr>
            <a:lvl3pPr marL="1139571" indent="-227914">
              <a:defRPr>
                <a:solidFill>
                  <a:schemeClr val="tx1"/>
                </a:solidFill>
                <a:latin typeface="Arial" charset="0"/>
                <a:cs typeface="Arial" charset="0"/>
              </a:defRPr>
            </a:lvl3pPr>
            <a:lvl4pPr marL="1595399" indent="-227914">
              <a:defRPr>
                <a:solidFill>
                  <a:schemeClr val="tx1"/>
                </a:solidFill>
                <a:latin typeface="Arial" charset="0"/>
                <a:cs typeface="Arial" charset="0"/>
              </a:defRPr>
            </a:lvl4pPr>
            <a:lvl5pPr marL="2051228" indent="-227914">
              <a:defRPr>
                <a:solidFill>
                  <a:schemeClr val="tx1"/>
                </a:solidFill>
                <a:latin typeface="Arial" charset="0"/>
                <a:cs typeface="Arial" charset="0"/>
              </a:defRPr>
            </a:lvl5pPr>
            <a:lvl6pPr marL="2507056" indent="-227914" eaLnBrk="0" fontAlgn="base" hangingPunct="0">
              <a:spcBef>
                <a:spcPct val="0"/>
              </a:spcBef>
              <a:spcAft>
                <a:spcPct val="0"/>
              </a:spcAft>
              <a:defRPr>
                <a:solidFill>
                  <a:schemeClr val="tx1"/>
                </a:solidFill>
                <a:latin typeface="Arial" charset="0"/>
                <a:cs typeface="Arial" charset="0"/>
              </a:defRPr>
            </a:lvl6pPr>
            <a:lvl7pPr marL="2962885" indent="-227914" eaLnBrk="0" fontAlgn="base" hangingPunct="0">
              <a:spcBef>
                <a:spcPct val="0"/>
              </a:spcBef>
              <a:spcAft>
                <a:spcPct val="0"/>
              </a:spcAft>
              <a:defRPr>
                <a:solidFill>
                  <a:schemeClr val="tx1"/>
                </a:solidFill>
                <a:latin typeface="Arial" charset="0"/>
                <a:cs typeface="Arial" charset="0"/>
              </a:defRPr>
            </a:lvl7pPr>
            <a:lvl8pPr marL="3418713" indent="-227914" eaLnBrk="0" fontAlgn="base" hangingPunct="0">
              <a:spcBef>
                <a:spcPct val="0"/>
              </a:spcBef>
              <a:spcAft>
                <a:spcPct val="0"/>
              </a:spcAft>
              <a:defRPr>
                <a:solidFill>
                  <a:schemeClr val="tx1"/>
                </a:solidFill>
                <a:latin typeface="Arial" charset="0"/>
                <a:cs typeface="Arial" charset="0"/>
              </a:defRPr>
            </a:lvl8pPr>
            <a:lvl9pPr marL="3874541" indent="-227914" eaLnBrk="0" fontAlgn="base" hangingPunct="0">
              <a:spcBef>
                <a:spcPct val="0"/>
              </a:spcBef>
              <a:spcAft>
                <a:spcPct val="0"/>
              </a:spcAft>
              <a:defRPr>
                <a:solidFill>
                  <a:schemeClr val="tx1"/>
                </a:solidFill>
                <a:latin typeface="Arial" charset="0"/>
                <a:cs typeface="Arial" charset="0"/>
              </a:defRPr>
            </a:lvl9pPr>
          </a:lstStyle>
          <a:p>
            <a:endParaRPr lang="de-DE" altLang="de-DE">
              <a:solidFill>
                <a:prstClr val="black"/>
              </a:solidFill>
            </a:endParaRPr>
          </a:p>
        </p:txBody>
      </p:sp>
    </p:spTree>
    <p:extLst>
      <p:ext uri="{BB962C8B-B14F-4D97-AF65-F5344CB8AC3E}">
        <p14:creationId xmlns:p14="http://schemas.microsoft.com/office/powerpoint/2010/main" val="327926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10</a:t>
            </a:fld>
            <a:endParaRPr lang="de-DE"/>
          </a:p>
        </p:txBody>
      </p:sp>
    </p:spTree>
    <p:extLst>
      <p:ext uri="{BB962C8B-B14F-4D97-AF65-F5344CB8AC3E}">
        <p14:creationId xmlns:p14="http://schemas.microsoft.com/office/powerpoint/2010/main" val="245975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11</a:t>
            </a:fld>
            <a:endParaRPr lang="de-DE"/>
          </a:p>
        </p:txBody>
      </p:sp>
    </p:spTree>
    <p:extLst>
      <p:ext uri="{BB962C8B-B14F-4D97-AF65-F5344CB8AC3E}">
        <p14:creationId xmlns:p14="http://schemas.microsoft.com/office/powerpoint/2010/main" val="157919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12</a:t>
            </a:fld>
            <a:endParaRPr lang="de-DE"/>
          </a:p>
        </p:txBody>
      </p:sp>
    </p:spTree>
    <p:extLst>
      <p:ext uri="{BB962C8B-B14F-4D97-AF65-F5344CB8AC3E}">
        <p14:creationId xmlns:p14="http://schemas.microsoft.com/office/powerpoint/2010/main" val="324192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13</a:t>
            </a:fld>
            <a:endParaRPr lang="de-DE"/>
          </a:p>
        </p:txBody>
      </p:sp>
    </p:spTree>
    <p:extLst>
      <p:ext uri="{BB962C8B-B14F-4D97-AF65-F5344CB8AC3E}">
        <p14:creationId xmlns:p14="http://schemas.microsoft.com/office/powerpoint/2010/main" val="204905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2</a:t>
            </a:fld>
            <a:endParaRPr lang="de-DE"/>
          </a:p>
        </p:txBody>
      </p:sp>
    </p:spTree>
    <p:extLst>
      <p:ext uri="{BB962C8B-B14F-4D97-AF65-F5344CB8AC3E}">
        <p14:creationId xmlns:p14="http://schemas.microsoft.com/office/powerpoint/2010/main" val="82545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3</a:t>
            </a:fld>
            <a:endParaRPr lang="de-DE"/>
          </a:p>
        </p:txBody>
      </p:sp>
    </p:spTree>
    <p:extLst>
      <p:ext uri="{BB962C8B-B14F-4D97-AF65-F5344CB8AC3E}">
        <p14:creationId xmlns:p14="http://schemas.microsoft.com/office/powerpoint/2010/main" val="337570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4</a:t>
            </a:fld>
            <a:endParaRPr lang="de-DE"/>
          </a:p>
        </p:txBody>
      </p:sp>
    </p:spTree>
    <p:extLst>
      <p:ext uri="{BB962C8B-B14F-4D97-AF65-F5344CB8AC3E}">
        <p14:creationId xmlns:p14="http://schemas.microsoft.com/office/powerpoint/2010/main" val="363280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5</a:t>
            </a:fld>
            <a:endParaRPr lang="de-DE"/>
          </a:p>
        </p:txBody>
      </p:sp>
    </p:spTree>
    <p:extLst>
      <p:ext uri="{BB962C8B-B14F-4D97-AF65-F5344CB8AC3E}">
        <p14:creationId xmlns:p14="http://schemas.microsoft.com/office/powerpoint/2010/main" val="395467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6</a:t>
            </a:fld>
            <a:endParaRPr lang="de-DE"/>
          </a:p>
        </p:txBody>
      </p:sp>
    </p:spTree>
    <p:extLst>
      <p:ext uri="{BB962C8B-B14F-4D97-AF65-F5344CB8AC3E}">
        <p14:creationId xmlns:p14="http://schemas.microsoft.com/office/powerpoint/2010/main" val="132427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7</a:t>
            </a:fld>
            <a:endParaRPr lang="de-DE"/>
          </a:p>
        </p:txBody>
      </p:sp>
    </p:spTree>
    <p:extLst>
      <p:ext uri="{BB962C8B-B14F-4D97-AF65-F5344CB8AC3E}">
        <p14:creationId xmlns:p14="http://schemas.microsoft.com/office/powerpoint/2010/main" val="60936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8</a:t>
            </a:fld>
            <a:endParaRPr lang="de-DE"/>
          </a:p>
        </p:txBody>
      </p:sp>
    </p:spTree>
    <p:extLst>
      <p:ext uri="{BB962C8B-B14F-4D97-AF65-F5344CB8AC3E}">
        <p14:creationId xmlns:p14="http://schemas.microsoft.com/office/powerpoint/2010/main" val="262878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1649E3-4682-4DEC-B94B-0D3825AC3367}" type="slidenum">
              <a:rPr lang="de-DE" smtClean="0"/>
              <a:t>9</a:t>
            </a:fld>
            <a:endParaRPr lang="de-DE"/>
          </a:p>
        </p:txBody>
      </p:sp>
    </p:spTree>
    <p:extLst>
      <p:ext uri="{BB962C8B-B14F-4D97-AF65-F5344CB8AC3E}">
        <p14:creationId xmlns:p14="http://schemas.microsoft.com/office/powerpoint/2010/main" val="92934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
            </p:custDataLst>
            <p:extLst>
              <p:ext uri="{D42A27DB-BD31-4B8C-83A1-F6EECF244321}">
                <p14:modId xmlns:p14="http://schemas.microsoft.com/office/powerpoint/2010/main" val="24927878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93D15B5-201B-4256-8E43-FA5EAFA2F999}" type="datetimeFigureOut">
              <a:rPr lang="de-DE" smtClean="0"/>
              <a:t>10.06.2022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13E379-D3BF-4A88-AB8B-89C1D2833141}" type="slidenum">
              <a:rPr lang="de-DE" smtClean="0"/>
              <a:t>‹Nr.›</a:t>
            </a:fld>
            <a:endParaRPr lang="de-DE"/>
          </a:p>
        </p:txBody>
      </p:sp>
    </p:spTree>
    <p:extLst>
      <p:ext uri="{BB962C8B-B14F-4D97-AF65-F5344CB8AC3E}">
        <p14:creationId xmlns:p14="http://schemas.microsoft.com/office/powerpoint/2010/main" val="332475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93D15B5-201B-4256-8E43-FA5EAFA2F999}" type="datetimeFigureOut">
              <a:rPr lang="de-DE" smtClean="0"/>
              <a:t>10.06.2022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13E379-D3BF-4A88-AB8B-89C1D2833141}" type="slidenum">
              <a:rPr lang="de-DE" smtClean="0"/>
              <a:t>‹Nr.›</a:t>
            </a:fld>
            <a:endParaRPr lang="de-DE"/>
          </a:p>
        </p:txBody>
      </p:sp>
    </p:spTree>
    <p:extLst>
      <p:ext uri="{BB962C8B-B14F-4D97-AF65-F5344CB8AC3E}">
        <p14:creationId xmlns:p14="http://schemas.microsoft.com/office/powerpoint/2010/main" val="195274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93D15B5-201B-4256-8E43-FA5EAFA2F999}" type="datetimeFigureOut">
              <a:rPr lang="de-DE" smtClean="0"/>
              <a:t>10.06.2022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13E379-D3BF-4A88-AB8B-89C1D2833141}" type="slidenum">
              <a:rPr lang="de-DE" smtClean="0"/>
              <a:t>‹Nr.›</a:t>
            </a:fld>
            <a:endParaRPr lang="de-DE"/>
          </a:p>
        </p:txBody>
      </p:sp>
    </p:spTree>
    <p:extLst>
      <p:ext uri="{BB962C8B-B14F-4D97-AF65-F5344CB8AC3E}">
        <p14:creationId xmlns:p14="http://schemas.microsoft.com/office/powerpoint/2010/main" val="395083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93D15B5-201B-4256-8E43-FA5EAFA2F999}" type="datetimeFigureOut">
              <a:rPr lang="de-DE" smtClean="0"/>
              <a:t>10.06.2022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13E379-D3BF-4A88-AB8B-89C1D2833141}" type="slidenum">
              <a:rPr lang="de-DE" smtClean="0"/>
              <a:t>‹Nr.›</a:t>
            </a:fld>
            <a:endParaRPr lang="de-DE"/>
          </a:p>
        </p:txBody>
      </p:sp>
    </p:spTree>
    <p:extLst>
      <p:ext uri="{BB962C8B-B14F-4D97-AF65-F5344CB8AC3E}">
        <p14:creationId xmlns:p14="http://schemas.microsoft.com/office/powerpoint/2010/main" val="273346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93D15B5-201B-4256-8E43-FA5EAFA2F999}" type="datetimeFigureOut">
              <a:rPr lang="de-DE" smtClean="0"/>
              <a:t>10.06.2022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13E379-D3BF-4A88-AB8B-89C1D2833141}" type="slidenum">
              <a:rPr lang="de-DE" smtClean="0"/>
              <a:t>‹Nr.›</a:t>
            </a:fld>
            <a:endParaRPr lang="de-DE"/>
          </a:p>
        </p:txBody>
      </p:sp>
    </p:spTree>
    <p:extLst>
      <p:ext uri="{BB962C8B-B14F-4D97-AF65-F5344CB8AC3E}">
        <p14:creationId xmlns:p14="http://schemas.microsoft.com/office/powerpoint/2010/main" val="110243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93D15B5-201B-4256-8E43-FA5EAFA2F999}" type="datetimeFigureOut">
              <a:rPr lang="de-DE" smtClean="0"/>
              <a:t>10.06.2022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13E379-D3BF-4A88-AB8B-89C1D2833141}" type="slidenum">
              <a:rPr lang="de-DE" smtClean="0"/>
              <a:t>‹Nr.›</a:t>
            </a:fld>
            <a:endParaRPr lang="de-DE"/>
          </a:p>
        </p:txBody>
      </p:sp>
    </p:spTree>
    <p:extLst>
      <p:ext uri="{BB962C8B-B14F-4D97-AF65-F5344CB8AC3E}">
        <p14:creationId xmlns:p14="http://schemas.microsoft.com/office/powerpoint/2010/main" val="152758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93D15B5-201B-4256-8E43-FA5EAFA2F999}" type="datetimeFigureOut">
              <a:rPr lang="de-DE" smtClean="0"/>
              <a:t>10.06.2022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413E379-D3BF-4A88-AB8B-89C1D2833141}" type="slidenum">
              <a:rPr lang="de-DE" smtClean="0"/>
              <a:t>‹Nr.›</a:t>
            </a:fld>
            <a:endParaRPr lang="de-DE"/>
          </a:p>
        </p:txBody>
      </p:sp>
    </p:spTree>
    <p:extLst>
      <p:ext uri="{BB962C8B-B14F-4D97-AF65-F5344CB8AC3E}">
        <p14:creationId xmlns:p14="http://schemas.microsoft.com/office/powerpoint/2010/main" val="52387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93D15B5-201B-4256-8E43-FA5EAFA2F999}" type="datetimeFigureOut">
              <a:rPr lang="de-DE" smtClean="0"/>
              <a:t>10.06.2022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413E379-D3BF-4A88-AB8B-89C1D2833141}" type="slidenum">
              <a:rPr lang="de-DE" smtClean="0"/>
              <a:t>‹Nr.›</a:t>
            </a:fld>
            <a:endParaRPr lang="de-DE"/>
          </a:p>
        </p:txBody>
      </p:sp>
    </p:spTree>
    <p:extLst>
      <p:ext uri="{BB962C8B-B14F-4D97-AF65-F5344CB8AC3E}">
        <p14:creationId xmlns:p14="http://schemas.microsoft.com/office/powerpoint/2010/main" val="62605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93D15B5-201B-4256-8E43-FA5EAFA2F999}" type="datetimeFigureOut">
              <a:rPr lang="de-DE" smtClean="0"/>
              <a:t>10.06.2022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413E379-D3BF-4A88-AB8B-89C1D2833141}" type="slidenum">
              <a:rPr lang="de-DE" smtClean="0"/>
              <a:t>‹Nr.›</a:t>
            </a:fld>
            <a:endParaRPr lang="de-DE"/>
          </a:p>
        </p:txBody>
      </p:sp>
    </p:spTree>
    <p:extLst>
      <p:ext uri="{BB962C8B-B14F-4D97-AF65-F5344CB8AC3E}">
        <p14:creationId xmlns:p14="http://schemas.microsoft.com/office/powerpoint/2010/main" val="345307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93D15B5-201B-4256-8E43-FA5EAFA2F999}" type="datetimeFigureOut">
              <a:rPr lang="de-DE" smtClean="0"/>
              <a:t>10.06.2022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13E379-D3BF-4A88-AB8B-89C1D2833141}" type="slidenum">
              <a:rPr lang="de-DE" smtClean="0"/>
              <a:t>‹Nr.›</a:t>
            </a:fld>
            <a:endParaRPr lang="de-DE"/>
          </a:p>
        </p:txBody>
      </p:sp>
    </p:spTree>
    <p:extLst>
      <p:ext uri="{BB962C8B-B14F-4D97-AF65-F5344CB8AC3E}">
        <p14:creationId xmlns:p14="http://schemas.microsoft.com/office/powerpoint/2010/main" val="415329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93D15B5-201B-4256-8E43-FA5EAFA2F999}" type="datetimeFigureOut">
              <a:rPr lang="de-DE" smtClean="0"/>
              <a:t>10.06.2022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13E379-D3BF-4A88-AB8B-89C1D2833141}" type="slidenum">
              <a:rPr lang="de-DE" smtClean="0"/>
              <a:t>‹Nr.›</a:t>
            </a:fld>
            <a:endParaRPr lang="de-DE"/>
          </a:p>
        </p:txBody>
      </p:sp>
    </p:spTree>
    <p:extLst>
      <p:ext uri="{BB962C8B-B14F-4D97-AF65-F5344CB8AC3E}">
        <p14:creationId xmlns:p14="http://schemas.microsoft.com/office/powerpoint/2010/main" val="26722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3"/>
            </p:custDataLst>
            <p:extLst>
              <p:ext uri="{D42A27DB-BD31-4B8C-83A1-F6EECF244321}">
                <p14:modId xmlns:p14="http://schemas.microsoft.com/office/powerpoint/2010/main" val="1089802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14" imgW="270" imgH="270" progId="TCLayout.ActiveDocument.1">
                  <p:embed/>
                </p:oleObj>
              </mc:Choice>
              <mc:Fallback>
                <p:oleObj name="think-cell Foli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D15B5-201B-4256-8E43-FA5EAFA2F999}" type="datetimeFigureOut">
              <a:rPr lang="de-DE" smtClean="0"/>
              <a:t>10.06.2022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3E379-D3BF-4A88-AB8B-89C1D2833141}" type="slidenum">
              <a:rPr lang="de-DE" smtClean="0"/>
              <a:t>‹Nr.›</a:t>
            </a:fld>
            <a:endParaRPr lang="de-DE"/>
          </a:p>
        </p:txBody>
      </p:sp>
      <p:sp>
        <p:nvSpPr>
          <p:cNvPr id="8" name="MSIPCMContentMarking" descr="{&quot;HashCode&quot;:-1766024602,&quot;Placement&quot;:&quot;Header&quot;,&quot;Top&quot;:0.0,&quot;Left&quot;:0.0,&quot;SlideWidth&quot;:720,&quot;SlideHeight&quot;:540}"/>
          <p:cNvSpPr txBox="1"/>
          <p:nvPr userDrawn="1"/>
        </p:nvSpPr>
        <p:spPr>
          <a:xfrm>
            <a:off x="0" y="0"/>
            <a:ext cx="663105" cy="252360"/>
          </a:xfrm>
          <a:prstGeom prst="rect">
            <a:avLst/>
          </a:prstGeom>
          <a:noFill/>
        </p:spPr>
        <p:txBody>
          <a:bodyPr vert="horz" wrap="square" lIns="0" tIns="0" rIns="0" bIns="0" rtlCol="0" anchor="ctr" anchorCtr="1">
            <a:spAutoFit/>
          </a:bodyPr>
          <a:lstStyle/>
          <a:p>
            <a:pPr algn="l">
              <a:spcBef>
                <a:spcPts val="0"/>
              </a:spcBef>
              <a:spcAft>
                <a:spcPts val="0"/>
              </a:spcAft>
            </a:pPr>
            <a:r>
              <a:rPr lang="de-DE" sz="1000">
                <a:solidFill>
                  <a:srgbClr val="007A93"/>
                </a:solidFill>
                <a:latin typeface="CorpoS" pitchFamily="2" charset="0"/>
              </a:rPr>
              <a:t>Internal</a:t>
            </a:r>
          </a:p>
        </p:txBody>
      </p:sp>
    </p:spTree>
    <p:extLst>
      <p:ext uri="{BB962C8B-B14F-4D97-AF65-F5344CB8AC3E}">
        <p14:creationId xmlns:p14="http://schemas.microsoft.com/office/powerpoint/2010/main" val="595703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6.jpeg"/><Relationship Id="rId5" Type="http://schemas.openxmlformats.org/officeDocument/2006/relationships/image" Target="../media/image4.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17.jpeg"/><Relationship Id="rId5" Type="http://schemas.openxmlformats.org/officeDocument/2006/relationships/image" Target="../media/image4.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18.jpeg"/><Relationship Id="rId5" Type="http://schemas.openxmlformats.org/officeDocument/2006/relationships/image" Target="../media/image4.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7.jpeg"/><Relationship Id="rId18" Type="http://schemas.openxmlformats.org/officeDocument/2006/relationships/image" Target="../media/image12.jpe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4.emf"/><Relationship Id="rId17" Type="http://schemas.openxmlformats.org/officeDocument/2006/relationships/image" Target="../media/image11.jpeg"/><Relationship Id="rId2" Type="http://schemas.openxmlformats.org/officeDocument/2006/relationships/tags" Target="../tags/tag9.xml"/><Relationship Id="rId16" Type="http://schemas.openxmlformats.org/officeDocument/2006/relationships/image" Target="../media/image10.jpe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oleObject" Target="../embeddings/oleObject4.bin"/><Relationship Id="rId5" Type="http://schemas.openxmlformats.org/officeDocument/2006/relationships/tags" Target="../tags/tag12.xml"/><Relationship Id="rId15" Type="http://schemas.openxmlformats.org/officeDocument/2006/relationships/image" Target="../media/image9.jpeg"/><Relationship Id="rId10" Type="http://schemas.openxmlformats.org/officeDocument/2006/relationships/notesSlide" Target="../notesSlides/notesSlide5.xml"/><Relationship Id="rId19" Type="http://schemas.openxmlformats.org/officeDocument/2006/relationships/image" Target="../media/image13.jpeg"/><Relationship Id="rId4" Type="http://schemas.openxmlformats.org/officeDocument/2006/relationships/tags" Target="../tags/tag11.xml"/><Relationship Id="rId9" Type="http://schemas.openxmlformats.org/officeDocument/2006/relationships/slideLayout" Target="../slideLayouts/slideLayout1.xml"/><Relationship Id="rId1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4.jpeg"/><Relationship Id="rId5" Type="http://schemas.openxmlformats.org/officeDocument/2006/relationships/image" Target="../media/image4.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5.jpeg"/><Relationship Id="rId5" Type="http://schemas.openxmlformats.org/officeDocument/2006/relationships/image" Target="../media/image4.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0" y="-27384"/>
            <a:ext cx="9108504" cy="6858000"/>
            <a:chOff x="0" y="0"/>
            <a:chExt cx="9108504" cy="6858000"/>
          </a:xfrm>
        </p:grpSpPr>
        <p:sp>
          <p:nvSpPr>
            <p:cNvPr id="2" name="Rechteck 1"/>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aphicFrame>
        <p:nvGraphicFramePr>
          <p:cNvPr id="2051" name="Rectangle 7" hidden="1"/>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Folie" r:id="rId4" imgW="0" imgH="0" progId="TCLayout.ActiveDocument.1">
                  <p:embed/>
                </p:oleObj>
              </mc:Choice>
              <mc:Fallback>
                <p:oleObj name="think-cell Folie" r:id="rId4" imgW="0" imgH="0" progId="TCLayout.ActiveDocument.1">
                  <p:embed/>
                  <p:pic>
                    <p:nvPicPr>
                      <p:cNvPr id="2051" name="Rectangle 7"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Rectangle 4"/>
          <p:cNvSpPr>
            <a:spLocks noChangeArrowheads="1"/>
          </p:cNvSpPr>
          <p:nvPr/>
        </p:nvSpPr>
        <p:spPr bwMode="auto">
          <a:xfrm>
            <a:off x="785572" y="800120"/>
            <a:ext cx="569258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de-DE" sz="5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Ausschreibung</a:t>
            </a:r>
          </a:p>
          <a:p>
            <a:pPr fontAlgn="base">
              <a:spcBef>
                <a:spcPct val="0"/>
              </a:spcBef>
              <a:spcAft>
                <a:spcPct val="0"/>
              </a:spcAft>
            </a:pPr>
            <a:r>
              <a:rPr lang="de-DE"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für das erstes bundesweite</a:t>
            </a:r>
          </a:p>
          <a:p>
            <a:pPr fontAlgn="base">
              <a:spcBef>
                <a:spcPct val="0"/>
              </a:spcBef>
              <a:spcAft>
                <a:spcPct val="0"/>
              </a:spcAft>
            </a:pPr>
            <a:r>
              <a:rPr lang="de-DE"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Allroundreiter Championat</a:t>
            </a:r>
            <a:endParaRPr lang="de-DE" altLang="de-DE" sz="3200" b="1" dirty="0">
              <a:solidFill>
                <a:srgbClr val="C00000"/>
              </a:solidFill>
              <a:effectLst>
                <a:outerShdw blurRad="38100" dist="38100" dir="2700000" algn="tl">
                  <a:srgbClr val="000000">
                    <a:alpha val="43137"/>
                  </a:srgbClr>
                </a:outerShdw>
              </a:effectLst>
            </a:endParaRPr>
          </a:p>
          <a:p>
            <a:pPr fontAlgn="base">
              <a:spcBef>
                <a:spcPct val="0"/>
              </a:spcBef>
              <a:spcAft>
                <a:spcPct val="0"/>
              </a:spcAft>
            </a:pPr>
            <a:endParaRPr lang="de-DE" altLang="de-DE" sz="2800" b="1" dirty="0">
              <a:solidFill>
                <a:srgbClr val="FFC000"/>
              </a:solidFill>
              <a:effectLst>
                <a:outerShdw blurRad="38100" dist="38100" dir="2700000" algn="tl">
                  <a:srgbClr val="000000">
                    <a:alpha val="43137"/>
                  </a:srgbClr>
                </a:outerShdw>
              </a:effectLst>
            </a:endParaRPr>
          </a:p>
          <a:p>
            <a:pPr fontAlgn="base">
              <a:spcBef>
                <a:spcPct val="0"/>
              </a:spcBef>
              <a:spcAft>
                <a:spcPct val="0"/>
              </a:spcAft>
            </a:pPr>
            <a:endParaRPr lang="de-DE"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fontAlgn="base">
              <a:spcBef>
                <a:spcPct val="0"/>
              </a:spcBef>
              <a:spcAft>
                <a:spcPct val="0"/>
              </a:spcAft>
            </a:pPr>
            <a:r>
              <a:rPr lang="de-DE"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 Rahmen des landwirtschaftlichen Hauptfestes</a:t>
            </a:r>
          </a:p>
          <a:p>
            <a:pPr fontAlgn="base">
              <a:spcBef>
                <a:spcPct val="0"/>
              </a:spcBef>
              <a:spcAft>
                <a:spcPct val="0"/>
              </a:spcAft>
            </a:pPr>
            <a:r>
              <a:rPr lang="de-DE"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auf dem Cannstatter Wasen</a:t>
            </a:r>
          </a:p>
          <a:p>
            <a:pPr fontAlgn="base">
              <a:spcBef>
                <a:spcPct val="0"/>
              </a:spcBef>
              <a:spcAft>
                <a:spcPct val="0"/>
              </a:spcAft>
            </a:pPr>
            <a:r>
              <a:rPr lang="de-DE"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Stuttgart</a:t>
            </a:r>
          </a:p>
          <a:p>
            <a:pPr fontAlgn="base">
              <a:spcBef>
                <a:spcPct val="0"/>
              </a:spcBef>
              <a:spcAft>
                <a:spcPct val="0"/>
              </a:spcAft>
            </a:pPr>
            <a:endParaRPr lang="de-DE"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fontAlgn="base">
              <a:spcBef>
                <a:spcPct val="0"/>
              </a:spcBef>
              <a:spcAft>
                <a:spcPct val="0"/>
              </a:spcAft>
            </a:pPr>
            <a:r>
              <a:rPr lang="de-DE"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Termin: 25.09.2022</a:t>
            </a:r>
          </a:p>
          <a:p>
            <a:pPr fontAlgn="base">
              <a:spcBef>
                <a:spcPct val="0"/>
              </a:spcBef>
              <a:spcAft>
                <a:spcPct val="0"/>
              </a:spcAft>
            </a:pPr>
            <a:endParaRPr lang="de-DE" alt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fontAlgn="base">
              <a:spcBef>
                <a:spcPct val="0"/>
              </a:spcBef>
              <a:spcAft>
                <a:spcPct val="0"/>
              </a:spcAft>
            </a:pPr>
            <a:endParaRPr lang="de-DE" alt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fontAlgn="base">
              <a:spcBef>
                <a:spcPct val="0"/>
              </a:spcBef>
              <a:spcAft>
                <a:spcPct val="0"/>
              </a:spcAft>
            </a:pPr>
            <a:endParaRPr lang="de-DE" alt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fontAlgn="base">
              <a:spcBef>
                <a:spcPct val="0"/>
              </a:spcBef>
              <a:spcAft>
                <a:spcPct val="0"/>
              </a:spcAft>
            </a:pPr>
            <a:endParaRPr lang="de-DE" alt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fontAlgn="base">
              <a:spcBef>
                <a:spcPct val="0"/>
              </a:spcBef>
              <a:spcAft>
                <a:spcPct val="0"/>
              </a:spcAft>
            </a:pPr>
            <a:r>
              <a:rPr lang="de-DE" alt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Veranstalter: </a:t>
            </a:r>
          </a:p>
          <a:p>
            <a:pPr fontAlgn="base">
              <a:spcBef>
                <a:spcPct val="0"/>
              </a:spcBef>
              <a:spcAft>
                <a:spcPct val="0"/>
              </a:spcAft>
            </a:pPr>
            <a:r>
              <a:rPr lang="de-DE" alt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Württembergischer Pferdesportverband </a:t>
            </a:r>
          </a:p>
          <a:p>
            <a:pPr fontAlgn="base">
              <a:spcBef>
                <a:spcPct val="0"/>
              </a:spcBef>
              <a:spcAft>
                <a:spcPct val="0"/>
              </a:spcAft>
            </a:pPr>
            <a:r>
              <a:rPr lang="de-DE" alt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 Auftrag der Deutschen Reiterlichen Vereinigung</a:t>
            </a:r>
            <a:endParaRPr lang="de-DE" altLang="de-DE" sz="1400" dirty="0">
              <a:solidFill>
                <a:srgbClr val="FFC000"/>
              </a:solidFill>
              <a:effectLst>
                <a:outerShdw blurRad="38100" dist="38100" dir="2700000" algn="tl">
                  <a:srgbClr val="000000">
                    <a:alpha val="43137"/>
                  </a:srgbClr>
                </a:outerShdw>
              </a:effectLst>
            </a:endParaRPr>
          </a:p>
        </p:txBody>
      </p:sp>
      <p:pic>
        <p:nvPicPr>
          <p:cNvPr id="205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2447311"/>
            <a:ext cx="1450504" cy="157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9" name="Picture 17" descr="fnLogo"/>
          <p:cNvPicPr>
            <a:picLocks noChangeAspect="1" noChangeArrowheads="1"/>
          </p:cNvPicPr>
          <p:nvPr/>
        </p:nvPicPr>
        <p:blipFill rotWithShape="1">
          <a:blip r:embed="rId6">
            <a:extLst>
              <a:ext uri="{28A0092B-C50C-407E-A947-70E740481C1C}">
                <a14:useLocalDpi xmlns:a14="http://schemas.microsoft.com/office/drawing/2010/main" val="0"/>
              </a:ext>
            </a:extLst>
          </a:blip>
          <a:srcRect l="-164" t="-2672" r="85699" b="3304"/>
          <a:stretch/>
        </p:blipFill>
        <p:spPr bwMode="auto">
          <a:xfrm>
            <a:off x="6641122" y="357603"/>
            <a:ext cx="1646381" cy="19034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6920340" y="6466577"/>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spTree>
    <p:extLst>
      <p:ext uri="{BB962C8B-B14F-4D97-AF65-F5344CB8AC3E}">
        <p14:creationId xmlns:p14="http://schemas.microsoft.com/office/powerpoint/2010/main" val="42813308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55" name="Objekt 5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1" name="Gruppieren 10"/>
          <p:cNvGrpSpPr/>
          <p:nvPr/>
        </p:nvGrpSpPr>
        <p:grpSpPr>
          <a:xfrm>
            <a:off x="0" y="-27384"/>
            <a:ext cx="9108504" cy="6858000"/>
            <a:chOff x="0" y="0"/>
            <a:chExt cx="9108504" cy="6858000"/>
          </a:xfrm>
        </p:grpSpPr>
        <p:sp>
          <p:nvSpPr>
            <p:cNvPr id="13" name="Rechteck 12"/>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0" name="Textfeld 19"/>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sp>
        <p:nvSpPr>
          <p:cNvPr id="29" name="Textfeld 28"/>
          <p:cNvSpPr txBox="1"/>
          <p:nvPr/>
        </p:nvSpPr>
        <p:spPr>
          <a:xfrm>
            <a:off x="6920340" y="6466577"/>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sp>
        <p:nvSpPr>
          <p:cNvPr id="2" name="Textfeld 1"/>
          <p:cNvSpPr txBox="1"/>
          <p:nvPr/>
        </p:nvSpPr>
        <p:spPr>
          <a:xfrm>
            <a:off x="323528" y="1307714"/>
            <a:ext cx="8496944" cy="5478423"/>
          </a:xfrm>
          <a:prstGeom prst="rect">
            <a:avLst/>
          </a:prstGeom>
          <a:noFill/>
        </p:spPr>
        <p:txBody>
          <a:bodyPr wrap="square" rtlCol="0">
            <a:spAutoFit/>
          </a:bodyPr>
          <a:lstStyle/>
          <a:p>
            <a:r>
              <a:rPr lang="x-none" sz="1000" b="1" dirty="0">
                <a:solidFill>
                  <a:srgbClr val="FFC000"/>
                </a:solidFill>
                <a:effectLst>
                  <a:outerShdw blurRad="38100" dist="38100" dir="2700000" algn="tl">
                    <a:srgbClr val="000000">
                      <a:alpha val="43137"/>
                    </a:srgbClr>
                  </a:outerShdw>
                </a:effectLst>
              </a:rPr>
              <a:t>WB </a:t>
            </a:r>
            <a:r>
              <a:rPr lang="de-DE" sz="1000" b="1" dirty="0">
                <a:solidFill>
                  <a:srgbClr val="FFC000"/>
                </a:solidFill>
                <a:effectLst>
                  <a:outerShdw blurRad="38100" dist="38100" dir="2700000" algn="tl">
                    <a:srgbClr val="000000">
                      <a:alpha val="43137"/>
                    </a:srgbClr>
                  </a:outerShdw>
                </a:effectLst>
              </a:rPr>
              <a:t>3</a:t>
            </a:r>
            <a:r>
              <a:rPr lang="x-none" sz="1000" b="1" dirty="0">
                <a:solidFill>
                  <a:srgbClr val="FFC000"/>
                </a:solidFill>
                <a:effectLst>
                  <a:outerShdw blurRad="38100" dist="38100" dir="2700000" algn="tl">
                    <a:srgbClr val="000000">
                      <a:alpha val="43137"/>
                    </a:srgbClr>
                  </a:outerShdw>
                </a:effectLst>
              </a:rPr>
              <a:t>  (WBO/WB 203) </a:t>
            </a:r>
            <a:r>
              <a:rPr lang="de-DE" sz="1000" b="1" dirty="0">
                <a:solidFill>
                  <a:srgbClr val="FFC000"/>
                </a:solidFill>
                <a:effectLst>
                  <a:outerShdw blurRad="38100" dist="38100" dir="2700000" algn="tl">
                    <a:srgbClr val="000000">
                      <a:alpha val="43137"/>
                    </a:srgbClr>
                  </a:outerShdw>
                </a:effectLst>
              </a:rPr>
              <a:t>Geschicklichkeitsstafette für Mannschaften</a:t>
            </a:r>
          </a:p>
          <a:p>
            <a:r>
              <a:rPr lang="de-DE" sz="1000" dirty="0">
                <a:solidFill>
                  <a:srgbClr val="FFC000"/>
                </a:solidFill>
                <a:effectLst>
                  <a:outerShdw blurRad="38100" dist="38100" dir="2700000" algn="tl">
                    <a:srgbClr val="000000">
                      <a:alpha val="43137"/>
                    </a:srgbClr>
                  </a:outerShdw>
                </a:effectLst>
              </a:rPr>
              <a:t>Der Wettbewerb wird einzeln geritten. Alle Mannschaftsmitglieder sind in der Bahn und starten hintereinander. Gemessen wir die Zeit, die die gesamte Mannschaft für den Parcours benötigt. Die Reihenfolge der Starter einer Mannschaft legt die Mannschaft fest und gibt sie bei der Meldung an der Meldestelle an. Alle Starts einer Mannschaft werden nach der Gesamtzeit der Mannschaft rangiert.</a:t>
            </a:r>
          </a:p>
          <a:p>
            <a:r>
              <a:rPr lang="de-DE" sz="1000" dirty="0">
                <a:solidFill>
                  <a:srgbClr val="FFC000"/>
                </a:solidFill>
                <a:effectLst>
                  <a:outerShdw blurRad="38100" dist="38100" dir="2700000" algn="tl">
                    <a:srgbClr val="000000">
                      <a:alpha val="43137"/>
                    </a:srgbClr>
                  </a:outerShdw>
                </a:effectLst>
              </a:rPr>
              <a:t> </a:t>
            </a:r>
          </a:p>
          <a:p>
            <a:r>
              <a:rPr lang="de-DE" sz="1000" u="sng" dirty="0">
                <a:solidFill>
                  <a:srgbClr val="FFC000"/>
                </a:solidFill>
                <a:effectLst>
                  <a:outerShdw blurRad="38100" dist="38100" dir="2700000" algn="tl">
                    <a:srgbClr val="000000">
                      <a:alpha val="43137"/>
                    </a:srgbClr>
                  </a:outerShdw>
                </a:effectLst>
              </a:rPr>
              <a:t>Anforderungen:</a:t>
            </a:r>
          </a:p>
          <a:p>
            <a:r>
              <a:rPr lang="de-DE" sz="1000" dirty="0">
                <a:solidFill>
                  <a:srgbClr val="FFC000"/>
                </a:solidFill>
                <a:effectLst>
                  <a:outerShdw blurRad="38100" dist="38100" dir="2700000" algn="tl">
                    <a:srgbClr val="000000">
                      <a:alpha val="43137"/>
                    </a:srgbClr>
                  </a:outerShdw>
                </a:effectLst>
              </a:rPr>
              <a:t>Der Parcours (Stufe 2-3) besteht </a:t>
            </a:r>
            <a:r>
              <a:rPr lang="de-DE" sz="1000" u="sng" dirty="0">
                <a:solidFill>
                  <a:srgbClr val="FFC000"/>
                </a:solidFill>
                <a:effectLst>
                  <a:outerShdw blurRad="38100" dist="38100" dir="2700000" algn="tl">
                    <a:srgbClr val="000000">
                      <a:alpha val="43137"/>
                    </a:srgbClr>
                  </a:outerShdw>
                </a:effectLst>
              </a:rPr>
              <a:t>z.B</a:t>
            </a:r>
            <a:r>
              <a:rPr lang="de-DE" sz="1000" dirty="0">
                <a:solidFill>
                  <a:srgbClr val="FFC000"/>
                </a:solidFill>
                <a:effectLst>
                  <a:outerShdw blurRad="38100" dist="38100" dir="2700000" algn="tl">
                    <a:srgbClr val="000000">
                      <a:alpha val="43137"/>
                    </a:srgbClr>
                  </a:outerShdw>
                </a:effectLst>
              </a:rPr>
              <a:t>. aus Aufgaben des Aktionsparcours und des Präzisionsparcours:</a:t>
            </a:r>
          </a:p>
          <a:p>
            <a:r>
              <a:rPr lang="de-DE" sz="1000" dirty="0">
                <a:solidFill>
                  <a:srgbClr val="FFC000"/>
                </a:solidFill>
                <a:effectLst>
                  <a:outerShdw blurRad="38100" dist="38100" dir="2700000" algn="tl">
                    <a:srgbClr val="000000">
                      <a:alpha val="43137"/>
                    </a:srgbClr>
                  </a:outerShdw>
                </a:effectLst>
              </a:rPr>
              <a:t>Details zu den Aufgaben können der Broschüre „</a:t>
            </a:r>
            <a:r>
              <a:rPr lang="de-DE" sz="1000" dirty="0" err="1">
                <a:solidFill>
                  <a:srgbClr val="FFC000"/>
                </a:solidFill>
                <a:effectLst>
                  <a:outerShdw blurRad="38100" dist="38100" dir="2700000" algn="tl">
                    <a:srgbClr val="000000">
                      <a:alpha val="43137"/>
                    </a:srgbClr>
                  </a:outerShdw>
                </a:effectLst>
              </a:rPr>
              <a:t>Allround</a:t>
            </a:r>
            <a:r>
              <a:rPr lang="de-DE" sz="1000" dirty="0">
                <a:solidFill>
                  <a:srgbClr val="FFC000"/>
                </a:solidFill>
                <a:effectLst>
                  <a:outerShdw blurRad="38100" dist="38100" dir="2700000" algn="tl">
                    <a:srgbClr val="000000">
                      <a:alpha val="43137"/>
                    </a:srgbClr>
                  </a:outerShdw>
                </a:effectLst>
              </a:rPr>
              <a:t> Wettbewerbe für Halle und Platz </a:t>
            </a:r>
            <a:r>
              <a:rPr lang="de-DE" sz="1000" u="sng" dirty="0">
                <a:solidFill>
                  <a:srgbClr val="FFC000"/>
                </a:solidFill>
                <a:effectLst>
                  <a:outerShdw blurRad="38100" dist="38100" dir="2700000" algn="tl">
                    <a:srgbClr val="000000">
                      <a:alpha val="43137"/>
                    </a:srgbClr>
                  </a:outerShdw>
                </a:effectLst>
              </a:rPr>
              <a:t>(Ausgabe 2018)</a:t>
            </a:r>
            <a:r>
              <a:rPr lang="de-DE" sz="1000" dirty="0">
                <a:solidFill>
                  <a:srgbClr val="FFC000"/>
                </a:solidFill>
                <a:effectLst>
                  <a:outerShdw blurRad="38100" dist="38100" dir="2700000" algn="tl">
                    <a:srgbClr val="000000">
                      <a:alpha val="43137"/>
                    </a:srgbClr>
                  </a:outerShdw>
                </a:effectLst>
              </a:rPr>
              <a:t>“ entnommen werden (bestellbar unter https://www.pferd-aktuell.de/shop/index.php/cat/c98_Breitensport.html). Es werden ausschließlich Aufgaben aus dem Standardheft verlangt.</a:t>
            </a:r>
          </a:p>
          <a:p>
            <a:r>
              <a:rPr lang="de-DE" sz="1000" dirty="0">
                <a:solidFill>
                  <a:srgbClr val="FFC000"/>
                </a:solidFill>
                <a:effectLst>
                  <a:outerShdw blurRad="38100" dist="38100" dir="2700000" algn="tl">
                    <a:srgbClr val="000000">
                      <a:alpha val="43137"/>
                    </a:srgbClr>
                  </a:outerShdw>
                </a:effectLst>
              </a:rPr>
              <a:t>Bewertung:</a:t>
            </a:r>
          </a:p>
          <a:p>
            <a:r>
              <a:rPr lang="de-DE" sz="1000" dirty="0">
                <a:solidFill>
                  <a:srgbClr val="FFC000"/>
                </a:solidFill>
                <a:effectLst>
                  <a:outerShdw blurRad="38100" dist="38100" dir="2700000" algn="tl">
                    <a:srgbClr val="000000">
                      <a:alpha val="43137"/>
                    </a:srgbClr>
                  </a:outerShdw>
                </a:effectLst>
              </a:rPr>
              <a:t>Modus 3 Zeitwertung. Die im Parcours gesammelten Fehler (max. 2 pro Aufgabe) werden mit 5 multipliziert und der benötigten Zeit hinzuaddiert.</a:t>
            </a:r>
          </a:p>
          <a:p>
            <a:r>
              <a:rPr lang="de-DE" sz="1000" dirty="0">
                <a:solidFill>
                  <a:srgbClr val="FFC000"/>
                </a:solidFill>
                <a:effectLst>
                  <a:outerShdw blurRad="38100" dist="38100" dir="2700000" algn="tl">
                    <a:srgbClr val="000000">
                      <a:alpha val="43137"/>
                    </a:srgbClr>
                  </a:outerShdw>
                </a:effectLst>
              </a:rPr>
              <a:t>Die Aufgaben sind in der vorgegebenen Reihenfolge zu bewältigen. Jede Aufgabe muss mindestens 1-mal versucht werden (max. 15 Sekunden je Hindernis). Nach 15 Sekunden wird geläutet und der Teilnehmer kann das nächste Hindernis anreiten. Es wird die Zeit zwischen dem Überreiten der Start- bis zur Ziellinie gemessen. Die Strafpunkte (Details zu den Aufgaben können der Broschüre „</a:t>
            </a:r>
            <a:r>
              <a:rPr lang="de-DE" sz="1000" dirty="0" err="1">
                <a:solidFill>
                  <a:srgbClr val="FFC000"/>
                </a:solidFill>
                <a:effectLst>
                  <a:outerShdw blurRad="38100" dist="38100" dir="2700000" algn="tl">
                    <a:srgbClr val="000000">
                      <a:alpha val="43137"/>
                    </a:srgbClr>
                  </a:outerShdw>
                </a:effectLst>
              </a:rPr>
              <a:t>Allround</a:t>
            </a:r>
            <a:r>
              <a:rPr lang="de-DE" sz="1000" dirty="0">
                <a:solidFill>
                  <a:srgbClr val="FFC000"/>
                </a:solidFill>
                <a:effectLst>
                  <a:outerShdw blurRad="38100" dist="38100" dir="2700000" algn="tl">
                    <a:srgbClr val="000000">
                      <a:alpha val="43137"/>
                    </a:srgbClr>
                  </a:outerShdw>
                </a:effectLst>
              </a:rPr>
              <a:t> Wettbewerbe für Halle und Platz </a:t>
            </a:r>
            <a:r>
              <a:rPr lang="de-DE" sz="1000" u="sng" dirty="0">
                <a:solidFill>
                  <a:srgbClr val="FFC000"/>
                </a:solidFill>
                <a:effectLst>
                  <a:outerShdw blurRad="38100" dist="38100" dir="2700000" algn="tl">
                    <a:srgbClr val="000000">
                      <a:alpha val="43137"/>
                    </a:srgbClr>
                  </a:outerShdw>
                </a:effectLst>
              </a:rPr>
              <a:t>(Ausgabe 2018)</a:t>
            </a:r>
            <a:r>
              <a:rPr lang="de-DE" sz="1000" dirty="0">
                <a:solidFill>
                  <a:srgbClr val="FFC000"/>
                </a:solidFill>
                <a:effectLst>
                  <a:outerShdw blurRad="38100" dist="38100" dir="2700000" algn="tl">
                    <a:srgbClr val="000000">
                      <a:alpha val="43137"/>
                    </a:srgbClr>
                  </a:outerShdw>
                </a:effectLst>
              </a:rPr>
              <a:t>“ entnommen werden) werden addiert. </a:t>
            </a:r>
          </a:p>
          <a:p>
            <a:r>
              <a:rPr lang="de-DE" sz="1000" u="heavy" dirty="0">
                <a:solidFill>
                  <a:srgbClr val="FFC000"/>
                </a:solidFill>
                <a:effectLst>
                  <a:outerShdw blurRad="38100" dist="38100" dir="2700000" algn="tl">
                    <a:srgbClr val="000000">
                      <a:alpha val="43137"/>
                    </a:srgbClr>
                  </a:outerShdw>
                </a:effectLst>
              </a:rPr>
              <a:t>Ausschluss:</a:t>
            </a:r>
            <a:endParaRPr lang="de-DE" sz="1000" dirty="0">
              <a:solidFill>
                <a:srgbClr val="FFC000"/>
              </a:solidFill>
              <a:effectLst>
                <a:outerShdw blurRad="38100" dist="38100" dir="2700000" algn="tl">
                  <a:srgbClr val="000000">
                    <a:alpha val="43137"/>
                  </a:srgbClr>
                </a:outerShdw>
              </a:effectLst>
            </a:endParaRPr>
          </a:p>
          <a:p>
            <a:r>
              <a:rPr lang="de-DE" sz="1000" dirty="0">
                <a:solidFill>
                  <a:srgbClr val="FFC000"/>
                </a:solidFill>
                <a:effectLst>
                  <a:outerShdw blurRad="38100" dist="38100" dir="2700000" algn="tl">
                    <a:srgbClr val="000000">
                      <a:alpha val="43137"/>
                    </a:srgbClr>
                  </a:outerShdw>
                </a:effectLst>
              </a:rPr>
              <a:t>•	Weiterreiten nach Nichtbewältigung einer Aufgabe, ohne das Klingelzeichen abzuwarten</a:t>
            </a:r>
          </a:p>
          <a:p>
            <a:r>
              <a:rPr lang="de-DE" sz="1000" dirty="0">
                <a:solidFill>
                  <a:srgbClr val="FFC000"/>
                </a:solidFill>
                <a:effectLst>
                  <a:outerShdw blurRad="38100" dist="38100" dir="2700000" algn="tl">
                    <a:srgbClr val="000000">
                      <a:alpha val="43137"/>
                    </a:srgbClr>
                  </a:outerShdw>
                </a:effectLst>
              </a:rPr>
              <a:t>•	Nach dem dritten Abklingeln im Gesamtparcours</a:t>
            </a:r>
          </a:p>
          <a:p>
            <a:r>
              <a:rPr lang="de-DE" sz="1000" dirty="0">
                <a:solidFill>
                  <a:srgbClr val="FFC000"/>
                </a:solidFill>
                <a:effectLst>
                  <a:outerShdw blurRad="38100" dist="38100" dir="2700000" algn="tl">
                    <a:srgbClr val="000000">
                      <a:alpha val="43137"/>
                    </a:srgbClr>
                  </a:outerShdw>
                </a:effectLst>
              </a:rPr>
              <a:t>•	Reiten einer falschen Reihenfolge</a:t>
            </a:r>
          </a:p>
          <a:p>
            <a:r>
              <a:rPr lang="de-DE" sz="1000" dirty="0">
                <a:solidFill>
                  <a:srgbClr val="FFC000"/>
                </a:solidFill>
                <a:effectLst>
                  <a:outerShdw blurRad="38100" dist="38100" dir="2700000" algn="tl">
                    <a:srgbClr val="000000">
                      <a:alpha val="43137"/>
                    </a:srgbClr>
                  </a:outerShdw>
                </a:effectLst>
              </a:rPr>
              <a:t>•	Reiten eines Hindernisses in der falschen Richtung</a:t>
            </a:r>
          </a:p>
          <a:p>
            <a:r>
              <a:rPr lang="de-DE" sz="1000" dirty="0">
                <a:solidFill>
                  <a:srgbClr val="FFC000"/>
                </a:solidFill>
                <a:effectLst>
                  <a:outerShdw blurRad="38100" dist="38100" dir="2700000" algn="tl">
                    <a:srgbClr val="000000">
                      <a:alpha val="43137"/>
                    </a:srgbClr>
                  </a:outerShdw>
                </a:effectLst>
              </a:rPr>
              <a:t>•	Auslassen eines Hindernisses ohne mindestens einen Versuch</a:t>
            </a:r>
          </a:p>
          <a:p>
            <a:r>
              <a:rPr lang="de-DE" sz="1000" dirty="0">
                <a:solidFill>
                  <a:srgbClr val="FFC000"/>
                </a:solidFill>
                <a:effectLst>
                  <a:outerShdw blurRad="38100" dist="38100" dir="2700000" algn="tl">
                    <a:srgbClr val="000000">
                      <a:alpha val="43137"/>
                    </a:srgbClr>
                  </a:outerShdw>
                </a:effectLst>
              </a:rPr>
              <a:t>Muss ein Reiter ausgeschlossen werden, wird die Mannschaft ganz am Ende rangiert. Müssen Reiter mehrerer Mannschaften ausgeschlossen werden, zählt zusätzlich die benötigte Zeit.</a:t>
            </a:r>
          </a:p>
          <a:p>
            <a:r>
              <a:rPr lang="de-DE" sz="1000" u="heavy" dirty="0">
                <a:solidFill>
                  <a:srgbClr val="FFC000"/>
                </a:solidFill>
                <a:effectLst>
                  <a:outerShdw blurRad="38100" dist="38100" dir="2700000" algn="tl">
                    <a:srgbClr val="000000">
                      <a:alpha val="43137"/>
                    </a:srgbClr>
                  </a:outerShdw>
                </a:effectLst>
              </a:rPr>
              <a:t>Ausrüstung des Pferdes</a:t>
            </a:r>
            <a:r>
              <a:rPr lang="de-DE" sz="1000" dirty="0">
                <a:solidFill>
                  <a:srgbClr val="FFC000"/>
                </a:solidFill>
                <a:effectLst>
                  <a:outerShdw blurRad="38100" dist="38100" dir="2700000" algn="tl">
                    <a:srgbClr val="000000">
                      <a:alpha val="43137"/>
                    </a:srgbClr>
                  </a:outerShdw>
                </a:effectLst>
              </a:rPr>
              <a:t>: Sattel mit Steigbügeln, Trensenzaum, gebrochenes Gebiss ohne Hebelwirkung</a:t>
            </a:r>
          </a:p>
          <a:p>
            <a:r>
              <a:rPr lang="de-DE" sz="1000" dirty="0">
                <a:solidFill>
                  <a:srgbClr val="FFC000"/>
                </a:solidFill>
                <a:effectLst>
                  <a:outerShdw blurRad="38100" dist="38100" dir="2700000" algn="tl">
                    <a:srgbClr val="000000">
                      <a:alpha val="43137"/>
                    </a:srgbClr>
                  </a:outerShdw>
                </a:effectLst>
              </a:rPr>
              <a:t>Erlaubt: gleitendes Ringmartingal, Beinschutz</a:t>
            </a:r>
          </a:p>
          <a:p>
            <a:r>
              <a:rPr lang="de-DE" sz="1000" u="heavy" dirty="0">
                <a:solidFill>
                  <a:srgbClr val="FFC000"/>
                </a:solidFill>
                <a:effectLst>
                  <a:outerShdw blurRad="38100" dist="38100" dir="2700000" algn="tl">
                    <a:srgbClr val="000000">
                      <a:alpha val="43137"/>
                    </a:srgbClr>
                  </a:outerShdw>
                </a:effectLst>
              </a:rPr>
              <a:t>Ausrüstung des Reiters:</a:t>
            </a:r>
            <a:r>
              <a:rPr lang="de-DE" sz="1000" dirty="0">
                <a:solidFill>
                  <a:srgbClr val="FFC000"/>
                </a:solidFill>
                <a:effectLst>
                  <a:outerShdw blurRad="38100" dist="38100" dir="2700000" algn="tl">
                    <a:srgbClr val="000000">
                      <a:alpha val="43137"/>
                    </a:srgbClr>
                  </a:outerShdw>
                </a:effectLst>
              </a:rPr>
              <a:t> angemessene Reitkleidung, Reitstiefel oder </a:t>
            </a:r>
            <a:br>
              <a:rPr lang="de-DE" sz="1000" dirty="0">
                <a:solidFill>
                  <a:srgbClr val="FFC000"/>
                </a:solidFill>
                <a:effectLst>
                  <a:outerShdw blurRad="38100" dist="38100" dir="2700000" algn="tl">
                    <a:srgbClr val="000000">
                      <a:alpha val="43137"/>
                    </a:srgbClr>
                  </a:outerShdw>
                </a:effectLst>
              </a:rPr>
            </a:br>
            <a:r>
              <a:rPr lang="de-DE" sz="1000" dirty="0">
                <a:solidFill>
                  <a:srgbClr val="FFC000"/>
                </a:solidFill>
                <a:effectLst>
                  <a:outerShdw blurRad="38100" dist="38100" dir="2700000" algn="tl">
                    <a:srgbClr val="000000">
                      <a:alpha val="43137"/>
                    </a:srgbClr>
                  </a:outerShdw>
                </a:effectLst>
              </a:rPr>
              <a:t>Stiefeletten, </a:t>
            </a:r>
            <a:r>
              <a:rPr lang="de-DE" sz="1000" dirty="0" err="1">
                <a:solidFill>
                  <a:srgbClr val="FFC000"/>
                </a:solidFill>
                <a:effectLst>
                  <a:outerShdw blurRad="38100" dist="38100" dir="2700000" algn="tl">
                    <a:srgbClr val="000000">
                      <a:alpha val="43137"/>
                    </a:srgbClr>
                  </a:outerShdw>
                </a:effectLst>
              </a:rPr>
              <a:t>Reithelm</a:t>
            </a:r>
            <a:endParaRPr lang="de-DE" sz="1000" dirty="0">
              <a:solidFill>
                <a:srgbClr val="FFC000"/>
              </a:solidFill>
              <a:effectLst>
                <a:outerShdw blurRad="38100" dist="38100" dir="2700000" algn="tl">
                  <a:srgbClr val="000000">
                    <a:alpha val="43137"/>
                  </a:srgbClr>
                </a:outerShdw>
              </a:effectLst>
            </a:endParaRPr>
          </a:p>
          <a:p>
            <a:r>
              <a:rPr lang="de-DE" sz="1000" dirty="0">
                <a:solidFill>
                  <a:srgbClr val="FFC000"/>
                </a:solidFill>
                <a:effectLst>
                  <a:outerShdw blurRad="38100" dist="38100" dir="2700000" algn="tl">
                    <a:srgbClr val="000000">
                      <a:alpha val="43137"/>
                    </a:srgbClr>
                  </a:outerShdw>
                </a:effectLst>
              </a:rPr>
              <a:t>Erlaubt: Gerte (max. 75 cm inkl. Schlag), „Sporen“ gem. WBO, S. 9</a:t>
            </a:r>
          </a:p>
          <a:p>
            <a:r>
              <a:rPr lang="de-DE" sz="1000" dirty="0">
                <a:solidFill>
                  <a:srgbClr val="FFC000"/>
                </a:solidFill>
                <a:effectLst>
                  <a:outerShdw blurRad="38100" dist="38100" dir="2700000" algn="tl">
                    <a:srgbClr val="000000">
                      <a:alpha val="43137"/>
                    </a:srgbClr>
                  </a:outerShdw>
                </a:effectLst>
              </a:rPr>
              <a:t>Zusätzliche Bestimmungen:</a:t>
            </a:r>
          </a:p>
          <a:p>
            <a:r>
              <a:rPr lang="de-DE" sz="1000" dirty="0">
                <a:solidFill>
                  <a:srgbClr val="FFC000"/>
                </a:solidFill>
                <a:effectLst>
                  <a:outerShdw blurRad="38100" dist="38100" dir="2700000" algn="tl">
                    <a:srgbClr val="000000">
                      <a:alpha val="43137"/>
                    </a:srgbClr>
                  </a:outerShdw>
                </a:effectLst>
              </a:rPr>
              <a:t>Mindestalter des Pferdes: 5 Jahre</a:t>
            </a:r>
          </a:p>
          <a:p>
            <a:r>
              <a:rPr lang="de-DE" sz="1000" dirty="0">
                <a:solidFill>
                  <a:srgbClr val="FFC000"/>
                </a:solidFill>
                <a:effectLst>
                  <a:outerShdw blurRad="38100" dist="38100" dir="2700000" algn="tl">
                    <a:srgbClr val="000000">
                      <a:alpha val="43137"/>
                    </a:srgbClr>
                  </a:outerShdw>
                </a:effectLst>
              </a:rPr>
              <a:t>Mindestalter des Reiters: 6 Jahre</a:t>
            </a:r>
          </a:p>
          <a:p>
            <a:r>
              <a:rPr lang="de-DE" sz="1000" dirty="0">
                <a:solidFill>
                  <a:srgbClr val="FFC000"/>
                </a:solidFill>
                <a:effectLst>
                  <a:outerShdw blurRad="38100" dist="38100" dir="2700000" algn="tl">
                    <a:srgbClr val="000000">
                      <a:alpha val="43137"/>
                    </a:srgbClr>
                  </a:outerShdw>
                </a:effectLst>
              </a:rPr>
              <a:t>Einsatz: entfällt</a:t>
            </a:r>
          </a:p>
          <a:p>
            <a:r>
              <a:rPr lang="de-DE" sz="1000" dirty="0">
                <a:solidFill>
                  <a:srgbClr val="FFC000"/>
                </a:solidFill>
                <a:effectLst>
                  <a:outerShdw blurRad="38100" dist="38100" dir="2700000" algn="tl">
                    <a:srgbClr val="000000">
                      <a:alpha val="43137"/>
                    </a:srgbClr>
                  </a:outerShdw>
                </a:effectLst>
              </a:rPr>
              <a:t>VN: entfällt</a:t>
            </a:r>
          </a:p>
          <a:p>
            <a:r>
              <a:rPr lang="de-DE" sz="1000" dirty="0">
                <a:solidFill>
                  <a:srgbClr val="FFC000"/>
                </a:solidFill>
                <a:effectLst>
                  <a:outerShdw blurRad="38100" dist="38100" dir="2700000" algn="tl">
                    <a:srgbClr val="000000">
                      <a:alpha val="43137"/>
                    </a:srgbClr>
                  </a:outerShdw>
                </a:effectLst>
              </a:rPr>
              <a:t>SF: In der umgekehrten Reihenfolge der Mannschaftsplatzierung nach WB2</a:t>
            </a:r>
          </a:p>
          <a:p>
            <a:endParaRPr lang="de-DE" sz="1000" dirty="0">
              <a:solidFill>
                <a:srgbClr val="FFC000"/>
              </a:solidFill>
              <a:effectLst>
                <a:outerShdw blurRad="38100" dist="38100" dir="2700000" algn="tl">
                  <a:srgbClr val="000000">
                    <a:alpha val="43137"/>
                  </a:srgbClr>
                </a:outerShdw>
              </a:effectLst>
            </a:endParaRPr>
          </a:p>
        </p:txBody>
      </p:sp>
      <p:pic>
        <p:nvPicPr>
          <p:cNvPr id="12" name="Bild 5" descr="HR3A9509"/>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196958" y="4883980"/>
            <a:ext cx="2337470" cy="1349706"/>
          </a:xfrm>
          <a:prstGeom prst="rect">
            <a:avLst/>
          </a:prstGeom>
          <a:noFill/>
          <a:ln>
            <a:noFill/>
          </a:ln>
        </p:spPr>
      </p:pic>
    </p:spTree>
    <p:extLst>
      <p:ext uri="{BB962C8B-B14F-4D97-AF65-F5344CB8AC3E}">
        <p14:creationId xmlns:p14="http://schemas.microsoft.com/office/powerpoint/2010/main" val="2858182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55" name="Objekt 5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1" name="Gruppieren 10"/>
          <p:cNvGrpSpPr/>
          <p:nvPr/>
        </p:nvGrpSpPr>
        <p:grpSpPr>
          <a:xfrm>
            <a:off x="0" y="-27384"/>
            <a:ext cx="9108504" cy="6858000"/>
            <a:chOff x="0" y="0"/>
            <a:chExt cx="9108504" cy="6858000"/>
          </a:xfrm>
        </p:grpSpPr>
        <p:sp>
          <p:nvSpPr>
            <p:cNvPr id="13" name="Rechteck 12"/>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Textfeld 11"/>
          <p:cNvSpPr txBox="1"/>
          <p:nvPr/>
        </p:nvSpPr>
        <p:spPr>
          <a:xfrm>
            <a:off x="395536" y="1827508"/>
            <a:ext cx="6641694" cy="2893100"/>
          </a:xfrm>
          <a:prstGeom prst="rect">
            <a:avLst/>
          </a:prstGeom>
          <a:noFill/>
          <a:ln>
            <a:noFill/>
          </a:ln>
        </p:spPr>
        <p:txBody>
          <a:bodyPr wrap="square" rtlCol="0">
            <a:spAutoFit/>
          </a:bodyPr>
          <a:lstStyle/>
          <a:p>
            <a:r>
              <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09:30 Uhr	Quadrillen Wettbewerb			</a:t>
            </a:r>
          </a:p>
          <a:p>
            <a:r>
              <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10:45 Uhr	Umbau</a:t>
            </a:r>
          </a:p>
          <a:p>
            <a:endPar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11.30 Uhr	Aktionsparcours  (Stufe 2-3) Zeitwertung</a:t>
            </a:r>
          </a:p>
          <a:p>
            <a:r>
              <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13:15 Uhr	Umbau</a:t>
            </a:r>
          </a:p>
          <a:p>
            <a:endPar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14.00 Uhr	Geschicklichkeitsstafette für Mannschaften</a:t>
            </a:r>
          </a:p>
          <a:p>
            <a:endPar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15.30 Uhr	Umbau</a:t>
            </a:r>
          </a:p>
          <a:p>
            <a:endPar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de-DE"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16.00 Uhr	Siegerehrung</a:t>
            </a:r>
          </a:p>
        </p:txBody>
      </p:sp>
      <p:sp>
        <p:nvSpPr>
          <p:cNvPr id="20" name="Textfeld 19"/>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064" y="4060139"/>
            <a:ext cx="3275856" cy="2183904"/>
          </a:xfrm>
          <a:prstGeom prst="rect">
            <a:avLst/>
          </a:prstGeom>
        </p:spPr>
      </p:pic>
      <p:sp>
        <p:nvSpPr>
          <p:cNvPr id="5" name="Textfeld 4"/>
          <p:cNvSpPr txBox="1"/>
          <p:nvPr/>
        </p:nvSpPr>
        <p:spPr>
          <a:xfrm>
            <a:off x="264445" y="1196752"/>
            <a:ext cx="6164957" cy="369332"/>
          </a:xfrm>
          <a:prstGeom prst="rect">
            <a:avLst/>
          </a:prstGeom>
          <a:noFill/>
        </p:spPr>
        <p:txBody>
          <a:bodyPr wrap="none" rtlCol="0">
            <a:spAutoFit/>
          </a:bodyPr>
          <a:lstStyle/>
          <a:p>
            <a:r>
              <a:rPr lang="de-DE"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Von jedem Teilnehmer sind drei Wettbewerbe zu reiten</a:t>
            </a:r>
          </a:p>
        </p:txBody>
      </p:sp>
      <p:sp>
        <p:nvSpPr>
          <p:cNvPr id="18" name="Textfeld 17"/>
          <p:cNvSpPr txBox="1"/>
          <p:nvPr/>
        </p:nvSpPr>
        <p:spPr>
          <a:xfrm>
            <a:off x="6920340" y="6453336"/>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spTree>
    <p:extLst>
      <p:ext uri="{BB962C8B-B14F-4D97-AF65-F5344CB8AC3E}">
        <p14:creationId xmlns:p14="http://schemas.microsoft.com/office/powerpoint/2010/main" val="253346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55" name="Objekt 5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1" name="Gruppieren 10"/>
          <p:cNvGrpSpPr/>
          <p:nvPr/>
        </p:nvGrpSpPr>
        <p:grpSpPr>
          <a:xfrm>
            <a:off x="0" y="-27384"/>
            <a:ext cx="9108504" cy="6858000"/>
            <a:chOff x="0" y="0"/>
            <a:chExt cx="9108504" cy="6858000"/>
          </a:xfrm>
        </p:grpSpPr>
        <p:sp>
          <p:nvSpPr>
            <p:cNvPr id="13" name="Rechteck 12"/>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0" name="Textfeld 19"/>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sp>
        <p:nvSpPr>
          <p:cNvPr id="29" name="Textfeld 28"/>
          <p:cNvSpPr txBox="1"/>
          <p:nvPr/>
        </p:nvSpPr>
        <p:spPr>
          <a:xfrm>
            <a:off x="6920340" y="6466577"/>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sp>
        <p:nvSpPr>
          <p:cNvPr id="12" name="Text Box 10"/>
          <p:cNvSpPr txBox="1">
            <a:spLocks noChangeArrowheads="1"/>
          </p:cNvSpPr>
          <p:nvPr/>
        </p:nvSpPr>
        <p:spPr bwMode="auto">
          <a:xfrm>
            <a:off x="431800" y="1917700"/>
            <a:ext cx="8485188" cy="4679950"/>
          </a:xfrm>
          <a:prstGeom prst="rect">
            <a:avLst/>
          </a:prstGeom>
          <a:noFill/>
          <a:ln>
            <a:noFill/>
          </a:ln>
          <a:effectLst/>
        </p:spPr>
        <p:txBody>
          <a:bodyPr bIns="0"/>
          <a:lstStyle>
            <a:lvl1pPr marL="180975" indent="-1809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15000"/>
              </a:spcBef>
              <a:buSzPct val="115000"/>
              <a:buFont typeface="Wingdings" panose="05000000000000000000" pitchFamily="2" charset="2"/>
              <a:buChar char="§"/>
              <a:defRPr/>
            </a:pPr>
            <a:r>
              <a:rPr lang="de-DE" altLang="de-DE" sz="1600" dirty="0">
                <a:solidFill>
                  <a:srgbClr val="FFC000"/>
                </a:solidFill>
                <a:effectLst>
                  <a:outerShdw blurRad="38100" dist="38100" dir="2700000" algn="tl">
                    <a:srgbClr val="000000">
                      <a:alpha val="43137"/>
                    </a:srgbClr>
                  </a:outerShdw>
                </a:effectLst>
              </a:rPr>
              <a:t>Bestimmungen für die Teilnahme am Championat</a:t>
            </a:r>
          </a:p>
          <a:p>
            <a:pPr lvl="1">
              <a:spcBef>
                <a:spcPct val="15000"/>
              </a:spcBef>
              <a:buSzPct val="115000"/>
              <a:buFont typeface="Wingdings" panose="05000000000000000000" pitchFamily="2" charset="2"/>
              <a:buChar char="§"/>
              <a:defRPr/>
            </a:pPr>
            <a:r>
              <a:rPr lang="de-DE" altLang="de-DE" sz="1200" dirty="0">
                <a:solidFill>
                  <a:srgbClr val="FFC000"/>
                </a:solidFill>
                <a:effectLst>
                  <a:outerShdw blurRad="38100" dist="38100" dir="2700000" algn="tl">
                    <a:srgbClr val="000000">
                      <a:alpha val="43137"/>
                    </a:srgbClr>
                  </a:outerShdw>
                </a:effectLst>
              </a:rPr>
              <a:t>Mannschaften bestehen aus 4 Reitern</a:t>
            </a:r>
          </a:p>
          <a:p>
            <a:pPr lvl="1">
              <a:spcBef>
                <a:spcPct val="15000"/>
              </a:spcBef>
              <a:buSzPct val="115000"/>
              <a:buFont typeface="Wingdings" panose="05000000000000000000" pitchFamily="2" charset="2"/>
              <a:buChar char="§"/>
              <a:defRPr/>
            </a:pPr>
            <a:r>
              <a:rPr lang="de-DE" altLang="de-DE" sz="1200" dirty="0">
                <a:solidFill>
                  <a:srgbClr val="FFC000"/>
                </a:solidFill>
                <a:effectLst>
                  <a:outerShdw blurRad="38100" dist="38100" dir="2700000" algn="tl">
                    <a:srgbClr val="000000">
                      <a:alpha val="43137"/>
                    </a:srgbClr>
                  </a:outerShdw>
                </a:effectLst>
              </a:rPr>
              <a:t>Mannschaften können nur von den entsendenden Verbänden genannt werden.</a:t>
            </a:r>
          </a:p>
          <a:p>
            <a:pPr lvl="1">
              <a:spcBef>
                <a:spcPct val="15000"/>
              </a:spcBef>
              <a:buSzPct val="115000"/>
              <a:buFont typeface="Wingdings" panose="05000000000000000000" pitchFamily="2" charset="2"/>
              <a:buChar char="§"/>
              <a:defRPr/>
            </a:pPr>
            <a:r>
              <a:rPr lang="de-DE" altLang="de-DE" sz="1200" dirty="0">
                <a:solidFill>
                  <a:srgbClr val="FFC000"/>
                </a:solidFill>
                <a:effectLst>
                  <a:outerShdw blurRad="38100" dist="38100" dir="2700000" algn="tl">
                    <a:srgbClr val="000000">
                      <a:alpha val="43137"/>
                    </a:srgbClr>
                  </a:outerShdw>
                </a:effectLst>
              </a:rPr>
              <a:t>Je Landes-/Regionalverband ist nur eine Mannschaft möglich. Sollte die angestrebte Anzahl von 8 Mannschaften bei Nennungsschluss nicht erreicht worden sein, kann durch die Verbände auch eine zweite Mannschaft benannt werden. First </a:t>
            </a:r>
            <a:r>
              <a:rPr lang="de-DE" altLang="de-DE" sz="1200" dirty="0" err="1">
                <a:solidFill>
                  <a:srgbClr val="FFC000"/>
                </a:solidFill>
                <a:effectLst>
                  <a:outerShdw blurRad="38100" dist="38100" dir="2700000" algn="tl">
                    <a:srgbClr val="000000">
                      <a:alpha val="43137"/>
                    </a:srgbClr>
                  </a:outerShdw>
                </a:effectLst>
              </a:rPr>
              <a:t>come</a:t>
            </a:r>
            <a:r>
              <a:rPr lang="de-DE" altLang="de-DE" sz="1200" dirty="0">
                <a:solidFill>
                  <a:srgbClr val="FFC000"/>
                </a:solidFill>
                <a:effectLst>
                  <a:outerShdw blurRad="38100" dist="38100" dir="2700000" algn="tl">
                    <a:srgbClr val="000000">
                      <a:alpha val="43137"/>
                    </a:srgbClr>
                  </a:outerShdw>
                </a:effectLst>
              </a:rPr>
              <a:t> </a:t>
            </a:r>
            <a:r>
              <a:rPr lang="de-DE" altLang="de-DE" sz="1200" dirty="0" err="1">
                <a:solidFill>
                  <a:srgbClr val="FFC000"/>
                </a:solidFill>
                <a:effectLst>
                  <a:outerShdw blurRad="38100" dist="38100" dir="2700000" algn="tl">
                    <a:srgbClr val="000000">
                      <a:alpha val="43137"/>
                    </a:srgbClr>
                  </a:outerShdw>
                </a:effectLst>
              </a:rPr>
              <a:t>first</a:t>
            </a:r>
            <a:r>
              <a:rPr lang="de-DE" altLang="de-DE" sz="1200" dirty="0">
                <a:solidFill>
                  <a:srgbClr val="FFC000"/>
                </a:solidFill>
                <a:effectLst>
                  <a:outerShdw blurRad="38100" dist="38100" dir="2700000" algn="tl">
                    <a:srgbClr val="000000">
                      <a:alpha val="43137"/>
                    </a:srgbClr>
                  </a:outerShdw>
                </a:effectLst>
              </a:rPr>
              <a:t> </a:t>
            </a:r>
            <a:r>
              <a:rPr lang="de-DE" altLang="de-DE" sz="1200" dirty="0" err="1">
                <a:solidFill>
                  <a:srgbClr val="FFC000"/>
                </a:solidFill>
                <a:effectLst>
                  <a:outerShdw blurRad="38100" dist="38100" dir="2700000" algn="tl">
                    <a:srgbClr val="000000">
                      <a:alpha val="43137"/>
                    </a:srgbClr>
                  </a:outerShdw>
                </a:effectLst>
              </a:rPr>
              <a:t>serve</a:t>
            </a:r>
            <a:r>
              <a:rPr lang="de-DE" altLang="de-DE" sz="1200" dirty="0">
                <a:solidFill>
                  <a:srgbClr val="FFC000"/>
                </a:solidFill>
                <a:effectLst>
                  <a:outerShdw blurRad="38100" dist="38100" dir="2700000" algn="tl">
                    <a:srgbClr val="000000">
                      <a:alpha val="43137"/>
                    </a:srgbClr>
                  </a:outerShdw>
                </a:effectLst>
              </a:rPr>
              <a:t>.</a:t>
            </a:r>
          </a:p>
          <a:p>
            <a:pPr lvl="1">
              <a:spcBef>
                <a:spcPct val="15000"/>
              </a:spcBef>
              <a:buSzPct val="115000"/>
              <a:buFont typeface="Wingdings" panose="05000000000000000000" pitchFamily="2" charset="2"/>
              <a:buChar char="§"/>
              <a:defRPr/>
            </a:pPr>
            <a:r>
              <a:rPr lang="de-DE" altLang="de-DE" sz="1200" dirty="0">
                <a:solidFill>
                  <a:srgbClr val="FFC000"/>
                </a:solidFill>
                <a:effectLst>
                  <a:outerShdw blurRad="38100" dist="38100" dir="2700000" algn="tl">
                    <a:srgbClr val="000000">
                      <a:alpha val="43137"/>
                    </a:srgbClr>
                  </a:outerShdw>
                </a:effectLst>
              </a:rPr>
              <a:t>Teilnehmen dürfen alle Reiter</a:t>
            </a:r>
          </a:p>
          <a:p>
            <a:pPr lvl="1">
              <a:spcBef>
                <a:spcPct val="15000"/>
              </a:spcBef>
              <a:buSzPct val="115000"/>
              <a:buFont typeface="Wingdings" panose="05000000000000000000" pitchFamily="2" charset="2"/>
              <a:buChar char="§"/>
              <a:defRPr/>
            </a:pPr>
            <a:r>
              <a:rPr lang="de-DE" altLang="de-DE" sz="1200" dirty="0">
                <a:solidFill>
                  <a:srgbClr val="FFC000"/>
                </a:solidFill>
                <a:effectLst>
                  <a:outerShdw blurRad="38100" dist="38100" dir="2700000" algn="tl">
                    <a:srgbClr val="000000">
                      <a:alpha val="43137"/>
                    </a:srgbClr>
                  </a:outerShdw>
                </a:effectLst>
              </a:rPr>
              <a:t>Die Teilnahme am Championat erfolgt mit einem und in jedem Wettbewerb mit dem gleichen Pony/Pferd. </a:t>
            </a:r>
          </a:p>
          <a:p>
            <a:pPr lvl="1">
              <a:spcBef>
                <a:spcPct val="15000"/>
              </a:spcBef>
              <a:buSzPct val="115000"/>
              <a:buFont typeface="Wingdings" panose="05000000000000000000" pitchFamily="2" charset="2"/>
              <a:buChar char="§"/>
              <a:defRPr/>
            </a:pPr>
            <a:r>
              <a:rPr lang="de-DE" altLang="de-DE" sz="1200" dirty="0">
                <a:solidFill>
                  <a:srgbClr val="FFC000"/>
                </a:solidFill>
                <a:effectLst>
                  <a:outerShdw blurRad="38100" dist="38100" dir="2700000" algn="tl">
                    <a:srgbClr val="000000">
                      <a:alpha val="43137"/>
                    </a:srgbClr>
                  </a:outerShdw>
                </a:effectLst>
              </a:rPr>
              <a:t>Je Pferd/Pony kann nur ein Reiter am Championat teilnehmen.</a:t>
            </a:r>
          </a:p>
          <a:p>
            <a:pPr marL="457200" lvl="1" indent="0">
              <a:spcBef>
                <a:spcPct val="15000"/>
              </a:spcBef>
              <a:buSzPct val="115000"/>
              <a:defRPr/>
            </a:pPr>
            <a:r>
              <a:rPr lang="de-DE" altLang="de-DE" sz="1200" dirty="0">
                <a:solidFill>
                  <a:srgbClr val="FFC000"/>
                </a:solidFill>
                <a:effectLst>
                  <a:outerShdw blurRad="38100" dist="38100" dir="2700000" algn="tl">
                    <a:srgbClr val="000000">
                      <a:alpha val="43137"/>
                    </a:srgbClr>
                  </a:outerShdw>
                </a:effectLst>
              </a:rPr>
              <a:t>  </a:t>
            </a:r>
          </a:p>
          <a:p>
            <a:pPr>
              <a:spcBef>
                <a:spcPct val="15000"/>
              </a:spcBef>
              <a:buSzPct val="115000"/>
              <a:buFont typeface="Wingdings" panose="05000000000000000000" pitchFamily="2" charset="2"/>
              <a:buChar char="§"/>
              <a:defRPr/>
            </a:pPr>
            <a:r>
              <a:rPr lang="de-DE" altLang="de-DE" sz="1600" b="1" dirty="0">
                <a:solidFill>
                  <a:srgbClr val="FFC000"/>
                </a:solidFill>
                <a:effectLst>
                  <a:outerShdw blurRad="38100" dist="38100" dir="2700000" algn="tl">
                    <a:srgbClr val="000000">
                      <a:alpha val="43137"/>
                    </a:srgbClr>
                  </a:outerShdw>
                </a:effectLst>
              </a:rPr>
              <a:t>Championats-Wertung</a:t>
            </a:r>
          </a:p>
          <a:p>
            <a:pPr lvl="1">
              <a:spcBef>
                <a:spcPct val="15000"/>
              </a:spcBef>
              <a:buSzPct val="115000"/>
              <a:buFont typeface="Wingdings" panose="05000000000000000000" pitchFamily="2" charset="2"/>
              <a:buChar char="§"/>
              <a:defRPr/>
            </a:pPr>
            <a:r>
              <a:rPr lang="de-DE" altLang="de-DE" sz="1200" dirty="0">
                <a:solidFill>
                  <a:srgbClr val="FFC000"/>
                </a:solidFill>
                <a:effectLst>
                  <a:outerShdw blurRad="38100" dist="38100" dir="2700000" algn="tl">
                    <a:srgbClr val="000000">
                      <a:alpha val="43137"/>
                    </a:srgbClr>
                  </a:outerShdw>
                </a:effectLst>
              </a:rPr>
              <a:t>Für die Wertung zählen jeweils Sieg: Anzahl der teilnehmenden Mannschaften in Punkten, 2.Platz: Anzahl der teilnehmenden Mannschaften minus 1 Pkt., 3.Platz: Anzahl teilnehmenden Mannschaften minus 2, etc.</a:t>
            </a:r>
          </a:p>
          <a:p>
            <a:pPr lvl="1">
              <a:spcBef>
                <a:spcPct val="15000"/>
              </a:spcBef>
              <a:buSzPct val="115000"/>
              <a:buFont typeface="Wingdings" panose="05000000000000000000" pitchFamily="2" charset="2"/>
              <a:buChar char="§"/>
              <a:defRPr/>
            </a:pPr>
            <a:r>
              <a:rPr lang="de-DE" altLang="de-DE" sz="1200" dirty="0">
                <a:solidFill>
                  <a:srgbClr val="FFC000"/>
                </a:solidFill>
                <a:effectLst>
                  <a:outerShdw blurRad="38100" dist="38100" dir="2700000" algn="tl">
                    <a:srgbClr val="000000">
                      <a:alpha val="43137"/>
                    </a:srgbClr>
                  </a:outerShdw>
                </a:effectLst>
              </a:rPr>
              <a:t>Ergebnis des Quadrillen Wettbewerbs</a:t>
            </a:r>
            <a:br>
              <a:rPr lang="de-DE" altLang="de-DE" sz="1200" dirty="0">
                <a:solidFill>
                  <a:srgbClr val="FFC000"/>
                </a:solidFill>
                <a:effectLst>
                  <a:outerShdw blurRad="38100" dist="38100" dir="2700000" algn="tl">
                    <a:srgbClr val="000000">
                      <a:alpha val="43137"/>
                    </a:srgbClr>
                  </a:outerShdw>
                </a:effectLst>
              </a:rPr>
            </a:br>
            <a:r>
              <a:rPr lang="de-DE" altLang="de-DE" sz="1200" dirty="0">
                <a:solidFill>
                  <a:srgbClr val="FFC000"/>
                </a:solidFill>
                <a:effectLst>
                  <a:outerShdw blurRad="38100" dist="38100" dir="2700000" algn="tl">
                    <a:srgbClr val="000000">
                      <a:alpha val="43137"/>
                    </a:srgbClr>
                  </a:outerShdw>
                </a:effectLst>
              </a:rPr>
              <a:t>Ergebnis des Aktionsparcours multipliziert mit 1,1</a:t>
            </a:r>
            <a:br>
              <a:rPr lang="de-DE" altLang="de-DE" sz="1200" dirty="0">
                <a:solidFill>
                  <a:srgbClr val="FFC000"/>
                </a:solidFill>
                <a:effectLst>
                  <a:outerShdw blurRad="38100" dist="38100" dir="2700000" algn="tl">
                    <a:srgbClr val="000000">
                      <a:alpha val="43137"/>
                    </a:srgbClr>
                  </a:outerShdw>
                </a:effectLst>
              </a:rPr>
            </a:br>
            <a:r>
              <a:rPr lang="de-DE" altLang="de-DE" sz="1200" dirty="0">
                <a:solidFill>
                  <a:srgbClr val="FFC000"/>
                </a:solidFill>
                <a:effectLst>
                  <a:outerShdw blurRad="38100" dist="38100" dir="2700000" algn="tl">
                    <a:srgbClr val="000000">
                      <a:alpha val="43137"/>
                    </a:srgbClr>
                  </a:outerShdw>
                </a:effectLst>
              </a:rPr>
              <a:t>Ergebnis der Geschicklichkeitsstafette multipliziert mit 1,2</a:t>
            </a:r>
          </a:p>
          <a:p>
            <a:pPr lvl="1">
              <a:spcBef>
                <a:spcPct val="15000"/>
              </a:spcBef>
              <a:buSzPct val="115000"/>
              <a:buFont typeface="Wingdings" panose="05000000000000000000" pitchFamily="2" charset="2"/>
              <a:buChar char="§"/>
              <a:defRPr/>
            </a:pPr>
            <a:r>
              <a:rPr lang="de-DE" altLang="de-DE" sz="1200" dirty="0">
                <a:solidFill>
                  <a:srgbClr val="FFC000"/>
                </a:solidFill>
                <a:effectLst>
                  <a:outerShdw blurRad="38100" dist="38100" dir="2700000" algn="tl">
                    <a:srgbClr val="000000">
                      <a:alpha val="43137"/>
                    </a:srgbClr>
                  </a:outerShdw>
                </a:effectLst>
              </a:rPr>
              <a:t>Es gewinnt die Mannschaft mit der höchsten Gesamtpunktzahl</a:t>
            </a:r>
            <a:br>
              <a:rPr lang="de-DE" altLang="de-DE" sz="900" dirty="0"/>
            </a:br>
            <a:endParaRPr lang="de-DE" altLang="de-DE" sz="1000" dirty="0"/>
          </a:p>
        </p:txBody>
      </p:sp>
      <p:sp>
        <p:nvSpPr>
          <p:cNvPr id="16" name="Textfeld 15"/>
          <p:cNvSpPr txBox="1"/>
          <p:nvPr/>
        </p:nvSpPr>
        <p:spPr>
          <a:xfrm>
            <a:off x="286960" y="1428570"/>
            <a:ext cx="6224781" cy="369332"/>
          </a:xfrm>
          <a:prstGeom prst="rect">
            <a:avLst/>
          </a:prstGeom>
          <a:noFill/>
        </p:spPr>
        <p:txBody>
          <a:bodyPr wrap="none" rtlCol="0">
            <a:spAutoFit/>
          </a:bodyPr>
          <a:lstStyle/>
          <a:p>
            <a:r>
              <a:rPr lang="de-DE"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6-8 Mannschaften aus den Regional-/Landesverbänden</a:t>
            </a:r>
          </a:p>
        </p:txBody>
      </p:sp>
    </p:spTree>
    <p:extLst>
      <p:ext uri="{BB962C8B-B14F-4D97-AF65-F5344CB8AC3E}">
        <p14:creationId xmlns:p14="http://schemas.microsoft.com/office/powerpoint/2010/main" val="105146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55" name="Objekt 5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1" name="Gruppieren 10"/>
          <p:cNvGrpSpPr/>
          <p:nvPr/>
        </p:nvGrpSpPr>
        <p:grpSpPr>
          <a:xfrm>
            <a:off x="0" y="-27384"/>
            <a:ext cx="9108504" cy="6858000"/>
            <a:chOff x="0" y="0"/>
            <a:chExt cx="9108504" cy="6858000"/>
          </a:xfrm>
        </p:grpSpPr>
        <p:sp>
          <p:nvSpPr>
            <p:cNvPr id="13" name="Rechteck 12"/>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Textfeld 19"/>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sp>
        <p:nvSpPr>
          <p:cNvPr id="5" name="Textfeld 4"/>
          <p:cNvSpPr txBox="1"/>
          <p:nvPr/>
        </p:nvSpPr>
        <p:spPr>
          <a:xfrm>
            <a:off x="264445" y="1196752"/>
            <a:ext cx="3497496" cy="369332"/>
          </a:xfrm>
          <a:prstGeom prst="rect">
            <a:avLst/>
          </a:prstGeom>
          <a:noFill/>
        </p:spPr>
        <p:txBody>
          <a:bodyPr wrap="none" rtlCol="0">
            <a:spAutoFit/>
          </a:bodyPr>
          <a:lstStyle/>
          <a:p>
            <a:r>
              <a:rPr lang="de-DE"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Unterbringung der Teilnehmer</a:t>
            </a:r>
          </a:p>
        </p:txBody>
      </p:sp>
      <p:sp>
        <p:nvSpPr>
          <p:cNvPr id="10" name="Textfeld 9"/>
          <p:cNvSpPr txBox="1"/>
          <p:nvPr/>
        </p:nvSpPr>
        <p:spPr>
          <a:xfrm>
            <a:off x="278646" y="3284984"/>
            <a:ext cx="4834144" cy="338554"/>
          </a:xfrm>
          <a:prstGeom prst="rect">
            <a:avLst/>
          </a:prstGeom>
          <a:noFill/>
        </p:spPr>
        <p:txBody>
          <a:bodyPr wrap="none" rtlCol="0">
            <a:spAutoFit/>
          </a:bodyPr>
          <a:lstStyle/>
          <a:p>
            <a:r>
              <a:rPr lang="de-DE" sz="16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Rahmenprogram für die Teilnehmer (Vorschlag)</a:t>
            </a:r>
          </a:p>
        </p:txBody>
      </p:sp>
      <p:sp>
        <p:nvSpPr>
          <p:cNvPr id="16" name="Textfeld 15"/>
          <p:cNvSpPr txBox="1"/>
          <p:nvPr/>
        </p:nvSpPr>
        <p:spPr>
          <a:xfrm>
            <a:off x="285542" y="1500460"/>
            <a:ext cx="8318906" cy="2000548"/>
          </a:xfrm>
          <a:prstGeom prst="rect">
            <a:avLst/>
          </a:prstGeom>
          <a:noFill/>
        </p:spPr>
        <p:txBody>
          <a:bodyPr wrap="square" rtlCol="0">
            <a:spAutoFit/>
          </a:bodyPr>
          <a:lstStyle/>
          <a:p>
            <a:pPr marL="171450" indent="-171450">
              <a:buFont typeface="Wingdings" panose="05000000000000000000" pitchFamily="2" charset="2"/>
              <a:buChar char="§"/>
            </a:pPr>
            <a:r>
              <a:rPr lang="de-DE" sz="1600" b="1" dirty="0">
                <a:solidFill>
                  <a:srgbClr val="FFC000"/>
                </a:solidFill>
                <a:effectLst>
                  <a:outerShdw blurRad="38100" dist="38100" dir="2700000" algn="tl">
                    <a:srgbClr val="000000">
                      <a:alpha val="43137"/>
                    </a:srgbClr>
                  </a:outerShdw>
                </a:effectLst>
              </a:rPr>
              <a:t>Damit sich die Anreise für Mannschaften mit einer weiten Anreise auch lohnt, ist die Unterbringung der Pferde ab Donnerstag bis Montag vorgesehen.</a:t>
            </a:r>
          </a:p>
          <a:p>
            <a:pPr marL="171450" indent="-171450">
              <a:buFont typeface="Wingdings" panose="05000000000000000000" pitchFamily="2" charset="2"/>
              <a:buChar char="§"/>
            </a:pPr>
            <a:r>
              <a:rPr lang="de-DE" sz="1600" b="1" dirty="0">
                <a:solidFill>
                  <a:srgbClr val="FFC000"/>
                </a:solidFill>
                <a:effectLst>
                  <a:outerShdw blurRad="38100" dist="38100" dir="2700000" algn="tl">
                    <a:srgbClr val="000000">
                      <a:alpha val="43137"/>
                    </a:srgbClr>
                  </a:outerShdw>
                </a:effectLst>
              </a:rPr>
              <a:t>Hierfür stellt der WPSV in einen Betrieb/Verein nahe Stuttgart für die Teilnehmer kostenfrei ein Stallzelt zur Verfügung</a:t>
            </a:r>
          </a:p>
          <a:p>
            <a:pPr marL="171450" indent="-171450">
              <a:buFont typeface="Wingdings" panose="05000000000000000000" pitchFamily="2" charset="2"/>
              <a:buChar char="§"/>
            </a:pPr>
            <a:r>
              <a:rPr lang="de-DE" sz="1600" b="1" dirty="0">
                <a:solidFill>
                  <a:srgbClr val="FFC000"/>
                </a:solidFill>
                <a:effectLst>
                  <a:outerShdw blurRad="38100" dist="38100" dir="2700000" algn="tl">
                    <a:srgbClr val="000000">
                      <a:alpha val="43137"/>
                    </a:srgbClr>
                  </a:outerShdw>
                </a:effectLst>
              </a:rPr>
              <a:t>Teilnehmer und Begleiter können entweder eigenverantwortlich in der Nähe des Stallzelts campen oder der WPSV hilft bei der Hotelsuche</a:t>
            </a:r>
          </a:p>
          <a:p>
            <a:pPr marL="171450" indent="-171450">
              <a:buFont typeface="Wingdings" panose="05000000000000000000" pitchFamily="2" charset="2"/>
              <a:buChar char="§"/>
            </a:pPr>
            <a:r>
              <a:rPr lang="de-DE" sz="1600" b="1" dirty="0">
                <a:solidFill>
                  <a:srgbClr val="FFC000"/>
                </a:solidFill>
                <a:effectLst>
                  <a:outerShdw blurRad="38100" dist="38100" dir="2700000" algn="tl">
                    <a:srgbClr val="000000">
                      <a:alpha val="43137"/>
                    </a:srgbClr>
                  </a:outerShdw>
                </a:effectLst>
              </a:rPr>
              <a:t> . . .</a:t>
            </a:r>
          </a:p>
          <a:p>
            <a:pPr marL="171450" indent="-171450">
              <a:buFont typeface="Wingdings" panose="05000000000000000000" pitchFamily="2" charset="2"/>
              <a:buChar char="§"/>
            </a:pPr>
            <a:endParaRPr lang="de-DE" sz="1200" b="1" dirty="0">
              <a:solidFill>
                <a:srgbClr val="FFC000"/>
              </a:solidFill>
              <a:effectLst>
                <a:outerShdw blurRad="38100" dist="38100" dir="2700000" algn="tl">
                  <a:srgbClr val="000000">
                    <a:alpha val="43137"/>
                  </a:srgbClr>
                </a:outerShdw>
              </a:effectLst>
            </a:endParaRPr>
          </a:p>
        </p:txBody>
      </p:sp>
      <p:sp>
        <p:nvSpPr>
          <p:cNvPr id="17" name="Textfeld 16"/>
          <p:cNvSpPr txBox="1"/>
          <p:nvPr/>
        </p:nvSpPr>
        <p:spPr>
          <a:xfrm>
            <a:off x="285542" y="3706388"/>
            <a:ext cx="8318906" cy="3416320"/>
          </a:xfrm>
          <a:prstGeom prst="rect">
            <a:avLst/>
          </a:prstGeom>
          <a:noFill/>
        </p:spPr>
        <p:txBody>
          <a:bodyPr wrap="square" rtlCol="0">
            <a:spAutoFit/>
          </a:bodyPr>
          <a:lstStyle/>
          <a:p>
            <a:r>
              <a:rPr lang="de-DE" sz="1600" b="1" dirty="0">
                <a:solidFill>
                  <a:srgbClr val="FFC000"/>
                </a:solidFill>
                <a:effectLst>
                  <a:outerShdw blurRad="38100" dist="38100" dir="2700000" algn="tl">
                    <a:srgbClr val="000000">
                      <a:alpha val="43137"/>
                    </a:srgbClr>
                  </a:outerShdw>
                </a:effectLst>
              </a:rPr>
              <a:t>Verschiedene Maßnahmen sind derzeit in Abstimmung:</a:t>
            </a:r>
          </a:p>
          <a:p>
            <a:r>
              <a:rPr lang="de-DE" sz="1600" b="1" dirty="0">
                <a:solidFill>
                  <a:srgbClr val="FFC000"/>
                </a:solidFill>
                <a:effectLst>
                  <a:outerShdw blurRad="38100" dist="38100" dir="2700000" algn="tl">
                    <a:srgbClr val="000000">
                      <a:alpha val="43137"/>
                    </a:srgbClr>
                  </a:outerShdw>
                </a:effectLst>
              </a:rPr>
              <a:t>Donnerstag: 	Gemeinsames Abendessen der Teilnehmer auf Wunsch </a:t>
            </a:r>
          </a:p>
          <a:p>
            <a:r>
              <a:rPr lang="de-DE" sz="1600" b="1" dirty="0">
                <a:solidFill>
                  <a:srgbClr val="FFC000"/>
                </a:solidFill>
                <a:effectLst>
                  <a:outerShdw blurRad="38100" dist="38100" dir="2700000" algn="tl">
                    <a:srgbClr val="000000">
                      <a:alpha val="43137"/>
                    </a:srgbClr>
                  </a:outerShdw>
                </a:effectLst>
              </a:rPr>
              <a:t>Freitag:		Gemeinsamer Ausritt/</a:t>
            </a:r>
            <a:r>
              <a:rPr lang="de-DE" sz="1600" b="1" dirty="0" err="1">
                <a:solidFill>
                  <a:srgbClr val="FFC000"/>
                </a:solidFill>
                <a:effectLst>
                  <a:outerShdw blurRad="38100" dist="38100" dir="2700000" algn="tl">
                    <a:srgbClr val="000000">
                      <a:alpha val="43137"/>
                    </a:srgbClr>
                  </a:outerShdw>
                </a:effectLst>
              </a:rPr>
              <a:t>Gymnastizieren</a:t>
            </a:r>
            <a:r>
              <a:rPr lang="de-DE" sz="1600" b="1" dirty="0">
                <a:solidFill>
                  <a:srgbClr val="FFC000"/>
                </a:solidFill>
                <a:effectLst>
                  <a:outerShdw blurRad="38100" dist="38100" dir="2700000" algn="tl">
                    <a:srgbClr val="000000">
                      <a:alpha val="43137"/>
                    </a:srgbClr>
                  </a:outerShdw>
                </a:effectLst>
              </a:rPr>
              <a:t> der Pferde</a:t>
            </a:r>
            <a:br>
              <a:rPr lang="de-DE" sz="1600" b="1" dirty="0">
                <a:solidFill>
                  <a:srgbClr val="FFC000"/>
                </a:solidFill>
                <a:effectLst>
                  <a:outerShdw blurRad="38100" dist="38100" dir="2700000" algn="tl">
                    <a:srgbClr val="000000">
                      <a:alpha val="43137"/>
                    </a:srgbClr>
                  </a:outerShdw>
                </a:effectLst>
              </a:rPr>
            </a:br>
            <a:r>
              <a:rPr lang="de-DE" sz="1600" b="1" dirty="0">
                <a:solidFill>
                  <a:srgbClr val="FFC000"/>
                </a:solidFill>
                <a:effectLst>
                  <a:outerShdw blurRad="38100" dist="38100" dir="2700000" algn="tl">
                    <a:srgbClr val="000000">
                      <a:alpha val="43137"/>
                    </a:srgbClr>
                  </a:outerShdw>
                </a:effectLst>
              </a:rPr>
              <a:t>		Besuch des Mercedes Museums, Besichtigung des </a:t>
            </a:r>
            <a:r>
              <a:rPr lang="de-DE" sz="1600" b="1" dirty="0" err="1">
                <a:solidFill>
                  <a:srgbClr val="FFC000"/>
                </a:solidFill>
                <a:effectLst>
                  <a:outerShdw blurRad="38100" dist="38100" dir="2700000" algn="tl">
                    <a:srgbClr val="000000">
                      <a:alpha val="43137"/>
                    </a:srgbClr>
                  </a:outerShdw>
                </a:effectLst>
              </a:rPr>
              <a:t>Reitstations</a:t>
            </a:r>
            <a:r>
              <a:rPr lang="de-DE" sz="1600" b="1" dirty="0">
                <a:solidFill>
                  <a:srgbClr val="FFC000"/>
                </a:solidFill>
                <a:effectLst>
                  <a:outerShdw blurRad="38100" dist="38100" dir="2700000" algn="tl">
                    <a:srgbClr val="000000">
                      <a:alpha val="43137"/>
                    </a:srgbClr>
                  </a:outerShdw>
                </a:effectLst>
              </a:rPr>
              <a:t> und Besuch</a:t>
            </a:r>
            <a:br>
              <a:rPr lang="de-DE" sz="1600" b="1" dirty="0">
                <a:solidFill>
                  <a:srgbClr val="FFC000"/>
                </a:solidFill>
                <a:effectLst>
                  <a:outerShdw blurRad="38100" dist="38100" dir="2700000" algn="tl">
                    <a:srgbClr val="000000">
                      <a:alpha val="43137"/>
                    </a:srgbClr>
                  </a:outerShdw>
                </a:effectLst>
              </a:rPr>
            </a:br>
            <a:r>
              <a:rPr lang="de-DE" sz="1600" b="1" dirty="0">
                <a:solidFill>
                  <a:srgbClr val="FFC000"/>
                </a:solidFill>
                <a:effectLst>
                  <a:outerShdw blurRad="38100" dist="38100" dir="2700000" algn="tl">
                    <a:srgbClr val="000000">
                      <a:alpha val="43137"/>
                    </a:srgbClr>
                  </a:outerShdw>
                </a:effectLst>
              </a:rPr>
              <a:t>		des Volksfestes auf Einladung von IN Stuttgart</a:t>
            </a:r>
            <a:br>
              <a:rPr lang="de-DE" sz="1600" b="1" dirty="0">
                <a:solidFill>
                  <a:srgbClr val="FFC000"/>
                </a:solidFill>
                <a:effectLst>
                  <a:outerShdw blurRad="38100" dist="38100" dir="2700000" algn="tl">
                    <a:srgbClr val="000000">
                      <a:alpha val="43137"/>
                    </a:srgbClr>
                  </a:outerShdw>
                </a:effectLst>
              </a:rPr>
            </a:br>
            <a:r>
              <a:rPr lang="de-DE" sz="1600" b="1" dirty="0">
                <a:solidFill>
                  <a:srgbClr val="FFC000"/>
                </a:solidFill>
                <a:effectLst>
                  <a:outerShdw blurRad="38100" dist="38100" dir="2700000" algn="tl">
                    <a:srgbClr val="000000">
                      <a:alpha val="43137"/>
                    </a:srgbClr>
                  </a:outerShdw>
                </a:effectLst>
              </a:rPr>
              <a:t>Samstag:		Gemeinsamer Ausritt/</a:t>
            </a:r>
            <a:r>
              <a:rPr lang="de-DE" sz="1600" b="1" dirty="0" err="1">
                <a:solidFill>
                  <a:srgbClr val="FFC000"/>
                </a:solidFill>
                <a:effectLst>
                  <a:outerShdw blurRad="38100" dist="38100" dir="2700000" algn="tl">
                    <a:srgbClr val="000000">
                      <a:alpha val="43137"/>
                    </a:srgbClr>
                  </a:outerShdw>
                </a:effectLst>
              </a:rPr>
              <a:t>Gymnastizieren</a:t>
            </a:r>
            <a:r>
              <a:rPr lang="de-DE" sz="1600" b="1" dirty="0">
                <a:solidFill>
                  <a:srgbClr val="FFC000"/>
                </a:solidFill>
                <a:effectLst>
                  <a:outerShdw blurRad="38100" dist="38100" dir="2700000" algn="tl">
                    <a:srgbClr val="000000">
                      <a:alpha val="43137"/>
                    </a:srgbClr>
                  </a:outerShdw>
                </a:effectLst>
              </a:rPr>
              <a:t> der Pferde</a:t>
            </a:r>
            <a:br>
              <a:rPr lang="de-DE" sz="1600" b="1" dirty="0">
                <a:solidFill>
                  <a:srgbClr val="FFC000"/>
                </a:solidFill>
                <a:effectLst>
                  <a:outerShdw blurRad="38100" dist="38100" dir="2700000" algn="tl">
                    <a:srgbClr val="000000">
                      <a:alpha val="43137"/>
                    </a:srgbClr>
                  </a:outerShdw>
                </a:effectLst>
              </a:rPr>
            </a:br>
            <a:r>
              <a:rPr lang="de-DE" sz="1600" b="1" dirty="0">
                <a:solidFill>
                  <a:srgbClr val="FFC000"/>
                </a:solidFill>
                <a:effectLst>
                  <a:outerShdw blurRad="38100" dist="38100" dir="2700000" algn="tl">
                    <a:srgbClr val="000000">
                      <a:alpha val="43137"/>
                    </a:srgbClr>
                  </a:outerShdw>
                </a:effectLst>
              </a:rPr>
              <a:t>		Gemeinsames Abendessen der Teilnehmer auf</a:t>
            </a:r>
            <a:br>
              <a:rPr lang="de-DE" sz="1600" b="1" dirty="0">
                <a:solidFill>
                  <a:srgbClr val="FFC000"/>
                </a:solidFill>
                <a:effectLst>
                  <a:outerShdw blurRad="38100" dist="38100" dir="2700000" algn="tl">
                    <a:srgbClr val="000000">
                      <a:alpha val="43137"/>
                    </a:srgbClr>
                  </a:outerShdw>
                </a:effectLst>
              </a:rPr>
            </a:br>
            <a:r>
              <a:rPr lang="de-DE" sz="1600" b="1" dirty="0">
                <a:solidFill>
                  <a:srgbClr val="FFC000"/>
                </a:solidFill>
                <a:effectLst>
                  <a:outerShdw blurRad="38100" dist="38100" dir="2700000" algn="tl">
                    <a:srgbClr val="000000">
                      <a:alpha val="43137"/>
                    </a:srgbClr>
                  </a:outerShdw>
                </a:effectLst>
              </a:rPr>
              <a:t>		Einladung des WPSV</a:t>
            </a:r>
          </a:p>
          <a:p>
            <a:r>
              <a:rPr lang="de-DE" sz="1600" b="1" dirty="0">
                <a:solidFill>
                  <a:srgbClr val="FFC000"/>
                </a:solidFill>
                <a:effectLst>
                  <a:outerShdw blurRad="38100" dist="38100" dir="2700000" algn="tl">
                    <a:srgbClr val="000000">
                      <a:alpha val="43137"/>
                    </a:srgbClr>
                  </a:outerShdw>
                </a:effectLst>
              </a:rPr>
              <a:t>Sonntag:		Championat</a:t>
            </a:r>
            <a:br>
              <a:rPr lang="de-DE" sz="1600" b="1" dirty="0">
                <a:solidFill>
                  <a:srgbClr val="FFC000"/>
                </a:solidFill>
                <a:effectLst>
                  <a:outerShdw blurRad="38100" dist="38100" dir="2700000" algn="tl">
                    <a:srgbClr val="000000">
                      <a:alpha val="43137"/>
                    </a:srgbClr>
                  </a:outerShdw>
                </a:effectLst>
              </a:rPr>
            </a:br>
            <a:r>
              <a:rPr lang="de-DE" sz="1600" b="1" dirty="0">
                <a:solidFill>
                  <a:srgbClr val="FFC000"/>
                </a:solidFill>
                <a:effectLst>
                  <a:outerShdw blurRad="38100" dist="38100" dir="2700000" algn="tl">
                    <a:srgbClr val="000000">
                      <a:alpha val="43137"/>
                    </a:srgbClr>
                  </a:outerShdw>
                </a:effectLst>
              </a:rPr>
              <a:t>		Abends </a:t>
            </a:r>
            <a:r>
              <a:rPr lang="de-DE" sz="1600" b="1" dirty="0" err="1">
                <a:solidFill>
                  <a:srgbClr val="FFC000"/>
                </a:solidFill>
                <a:effectLst>
                  <a:outerShdw blurRad="38100" dist="38100" dir="2700000" algn="tl">
                    <a:srgbClr val="000000">
                      <a:alpha val="43137"/>
                    </a:srgbClr>
                  </a:outerShdw>
                </a:effectLst>
              </a:rPr>
              <a:t>Championatsfeier</a:t>
            </a:r>
            <a:br>
              <a:rPr lang="de-DE" sz="1600" b="1" dirty="0">
                <a:solidFill>
                  <a:srgbClr val="FFC000"/>
                </a:solidFill>
                <a:effectLst>
                  <a:outerShdw blurRad="38100" dist="38100" dir="2700000" algn="tl">
                    <a:srgbClr val="000000">
                      <a:alpha val="43137"/>
                    </a:srgbClr>
                  </a:outerShdw>
                </a:effectLst>
              </a:rPr>
            </a:br>
            <a:r>
              <a:rPr lang="de-DE" sz="1200" b="1" dirty="0">
                <a:solidFill>
                  <a:srgbClr val="FFC000"/>
                </a:solidFill>
                <a:effectLst>
                  <a:outerShdw blurRad="38100" dist="38100" dir="2700000" algn="tl">
                    <a:srgbClr val="000000">
                      <a:alpha val="43137"/>
                    </a:srgbClr>
                  </a:outerShdw>
                </a:effectLst>
              </a:rPr>
              <a:t>(Das finale Rahmenprogramm wird in Absprache mit den teilnehmenden Verbänden nach dem Nennungsschluss festgelegt.)</a:t>
            </a:r>
          </a:p>
          <a:p>
            <a:pPr marL="171450" indent="-171450">
              <a:buFont typeface="Wingdings" panose="05000000000000000000" pitchFamily="2" charset="2"/>
              <a:buChar char="§"/>
            </a:pPr>
            <a:endParaRPr lang="de-DE" sz="1600" b="1" dirty="0">
              <a:solidFill>
                <a:srgbClr val="FFC000"/>
              </a:solidFill>
              <a:effectLst>
                <a:outerShdw blurRad="38100" dist="38100" dir="2700000" algn="tl">
                  <a:srgbClr val="000000">
                    <a:alpha val="43137"/>
                  </a:srgbClr>
                </a:outerShdw>
              </a:effectLst>
            </a:endParaRPr>
          </a:p>
          <a:p>
            <a:endParaRPr lang="de-DE" sz="1600" b="1" dirty="0">
              <a:solidFill>
                <a:srgbClr val="FFC000"/>
              </a:solidFill>
              <a:effectLst>
                <a:outerShdw blurRad="38100" dist="38100" dir="2700000" algn="tl">
                  <a:srgbClr val="000000">
                    <a:alpha val="43137"/>
                  </a:srgbClr>
                </a:outerShdw>
              </a:effectLst>
            </a:endParaRPr>
          </a:p>
          <a:p>
            <a:pPr marL="171450" indent="-171450">
              <a:buFont typeface="Wingdings" panose="05000000000000000000" pitchFamily="2" charset="2"/>
              <a:buChar char="§"/>
            </a:pPr>
            <a:endParaRPr lang="de-DE" sz="1200" b="1" dirty="0">
              <a:solidFill>
                <a:srgbClr val="FFC000"/>
              </a:solidFill>
              <a:effectLst>
                <a:outerShdw blurRad="38100" dist="38100" dir="2700000" algn="tl">
                  <a:srgbClr val="000000">
                    <a:alpha val="43137"/>
                  </a:srgbClr>
                </a:outerShdw>
              </a:effectLst>
            </a:endParaRPr>
          </a:p>
        </p:txBody>
      </p:sp>
      <p:sp>
        <p:nvSpPr>
          <p:cNvPr id="21" name="Textfeld 20"/>
          <p:cNvSpPr txBox="1"/>
          <p:nvPr/>
        </p:nvSpPr>
        <p:spPr>
          <a:xfrm>
            <a:off x="6920340" y="6466577"/>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pic>
        <p:nvPicPr>
          <p:cNvPr id="22" name="Grafik 21"/>
          <p:cNvPicPr/>
          <p:nvPr/>
        </p:nvPicPr>
        <p:blipFill>
          <a:blip r:embed="rId6" cstate="print">
            <a:extLst>
              <a:ext uri="{28A0092B-C50C-407E-A947-70E740481C1C}">
                <a14:useLocalDpi xmlns:a14="http://schemas.microsoft.com/office/drawing/2010/main" val="0"/>
              </a:ext>
            </a:extLst>
          </a:blip>
          <a:stretch>
            <a:fillRect/>
          </a:stretch>
        </p:blipFill>
        <p:spPr>
          <a:xfrm>
            <a:off x="6576367" y="4941168"/>
            <a:ext cx="1856110" cy="1199939"/>
          </a:xfrm>
          <a:prstGeom prst="rect">
            <a:avLst/>
          </a:prstGeom>
        </p:spPr>
      </p:pic>
    </p:spTree>
    <p:extLst>
      <p:ext uri="{BB962C8B-B14F-4D97-AF65-F5344CB8AC3E}">
        <p14:creationId xmlns:p14="http://schemas.microsoft.com/office/powerpoint/2010/main" val="42437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55" name="Objekt 5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1" name="Gruppieren 10"/>
          <p:cNvGrpSpPr/>
          <p:nvPr/>
        </p:nvGrpSpPr>
        <p:grpSpPr>
          <a:xfrm>
            <a:off x="0" y="-27384"/>
            <a:ext cx="9108504" cy="6858000"/>
            <a:chOff x="0" y="0"/>
            <a:chExt cx="9108504" cy="6858000"/>
          </a:xfrm>
        </p:grpSpPr>
        <p:sp>
          <p:nvSpPr>
            <p:cNvPr id="13" name="Rechteck 12"/>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Textfeld 19"/>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sp>
        <p:nvSpPr>
          <p:cNvPr id="16" name="Textfeld 15"/>
          <p:cNvSpPr txBox="1"/>
          <p:nvPr/>
        </p:nvSpPr>
        <p:spPr>
          <a:xfrm>
            <a:off x="6920340" y="6466577"/>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sp>
        <p:nvSpPr>
          <p:cNvPr id="18" name="Text Box 4"/>
          <p:cNvSpPr txBox="1">
            <a:spLocks noChangeArrowheads="1"/>
          </p:cNvSpPr>
          <p:nvPr/>
        </p:nvSpPr>
        <p:spPr bwMode="auto">
          <a:xfrm>
            <a:off x="287338" y="1223963"/>
            <a:ext cx="8533134" cy="51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pPr>
            <a:r>
              <a:rPr lang="de-DE" altLang="de-DE" sz="2000" b="1" dirty="0">
                <a:solidFill>
                  <a:srgbClr val="FFC000"/>
                </a:solidFill>
                <a:effectLst>
                  <a:outerShdw blurRad="38100" dist="38100" dir="2700000" algn="tl">
                    <a:srgbClr val="000000">
                      <a:alpha val="43137"/>
                    </a:srgbClr>
                  </a:outerShdw>
                </a:effectLst>
              </a:rPr>
              <a:t>Den Breitensport in seiner Vielfalt zeigen</a:t>
            </a:r>
            <a:br>
              <a:rPr lang="de-DE" altLang="de-DE" dirty="0">
                <a:solidFill>
                  <a:srgbClr val="FFC000"/>
                </a:solidFill>
                <a:effectLst>
                  <a:outerShdw blurRad="38100" dist="38100" dir="2700000" algn="tl">
                    <a:srgbClr val="000000">
                      <a:alpha val="43137"/>
                    </a:srgbClr>
                  </a:outerShdw>
                </a:effectLst>
              </a:rPr>
            </a:br>
            <a:endParaRPr lang="de-DE" altLang="de-DE" dirty="0">
              <a:solidFill>
                <a:srgbClr val="FFC000"/>
              </a:solidFill>
              <a:effectLst>
                <a:outerShdw blurRad="38100" dist="38100" dir="2700000" algn="tl">
                  <a:srgbClr val="000000">
                    <a:alpha val="43137"/>
                  </a:srgbClr>
                </a:outerShdw>
              </a:effectLst>
            </a:endParaRPr>
          </a:p>
          <a:p>
            <a:pPr eaLnBrk="1" hangingPunct="1">
              <a:lnSpc>
                <a:spcPct val="95000"/>
              </a:lnSpc>
            </a:pPr>
            <a:r>
              <a:rPr lang="de-DE" altLang="de-DE" sz="1400" dirty="0">
                <a:solidFill>
                  <a:srgbClr val="FFC000"/>
                </a:solidFill>
                <a:effectLst>
                  <a:outerShdw blurRad="38100" dist="38100" dir="2700000" algn="tl">
                    <a:srgbClr val="000000">
                      <a:alpha val="43137"/>
                    </a:srgbClr>
                  </a:outerShdw>
                </a:effectLst>
              </a:rPr>
              <a:t>Man nehme eine einzigartige Location, in unserem Fall das ehemalige Stuttgarter Reitstadion während des Landwirtschaftlichen Hauptfestes und spannende Geschicklichkeits-Wettbewerbe für Pferd und Reiter. Bei schönem Wetter interessiert das gerne einige Tausend Besucher, die über das Volksfest, das landwirtschaftliche Ausstellungsgelände bis zum Reitstadion laufen.</a:t>
            </a:r>
          </a:p>
          <a:p>
            <a:pPr eaLnBrk="1" hangingPunct="1">
              <a:lnSpc>
                <a:spcPct val="95000"/>
              </a:lnSpc>
            </a:pPr>
            <a:endParaRPr lang="de-DE" altLang="de-DE" sz="1400" dirty="0">
              <a:solidFill>
                <a:srgbClr val="FFC000"/>
              </a:solidFill>
              <a:effectLst>
                <a:outerShdw blurRad="38100" dist="38100" dir="2700000" algn="tl">
                  <a:srgbClr val="000000">
                    <a:alpha val="43137"/>
                  </a:srgbClr>
                </a:outerShdw>
              </a:effectLst>
            </a:endParaRPr>
          </a:p>
          <a:p>
            <a:pPr eaLnBrk="1" hangingPunct="1">
              <a:lnSpc>
                <a:spcPct val="95000"/>
              </a:lnSpc>
            </a:pPr>
            <a:r>
              <a:rPr lang="de-DE" altLang="de-DE" sz="1400" dirty="0">
                <a:solidFill>
                  <a:srgbClr val="FFC000"/>
                </a:solidFill>
                <a:effectLst>
                  <a:outerShdw blurRad="38100" dist="38100" dir="2700000" algn="tl">
                    <a:srgbClr val="000000">
                      <a:alpha val="43137"/>
                    </a:srgbClr>
                  </a:outerShdw>
                </a:effectLst>
              </a:rPr>
              <a:t>Seid 22 Jahren gibt es die Allroundwettbewerbe, zuletzt überarbeitet und neu aufgelegt im FN-Standardheft von 2018. Diese haben dem deutschlandweiten Championat ihren Namen gegeben. </a:t>
            </a:r>
            <a:r>
              <a:rPr lang="de-DE" altLang="de-DE" sz="1400" dirty="0" err="1">
                <a:solidFill>
                  <a:srgbClr val="FFC000"/>
                </a:solidFill>
                <a:effectLst>
                  <a:outerShdw blurRad="38100" dist="38100" dir="2700000" algn="tl">
                    <a:srgbClr val="000000">
                      <a:alpha val="43137"/>
                    </a:srgbClr>
                  </a:outerShdw>
                </a:effectLst>
              </a:rPr>
              <a:t>Allround</a:t>
            </a:r>
            <a:r>
              <a:rPr lang="de-DE" altLang="de-DE" sz="1400" dirty="0">
                <a:solidFill>
                  <a:srgbClr val="FFC000"/>
                </a:solidFill>
                <a:effectLst>
                  <a:outerShdw blurRad="38100" dist="38100" dir="2700000" algn="tl">
                    <a:srgbClr val="000000">
                      <a:alpha val="43137"/>
                    </a:srgbClr>
                  </a:outerShdw>
                </a:effectLst>
              </a:rPr>
              <a:t> bedeutet  vielseitiges Reiten zu zeigen: Korrektes Reiten als Basis, gelassene aber aufmerksame Pferde und Geschicklichkeitsaufgaben für Reiter und Pferd gleichermaßen zu bewältigen. Acht Mannschaften mit vier Reitern aus acht Landes-/Regionalverbänden werden sich jeweils in drei Wettbewerben messen und dabei für ihre Mannschaft Punkte sammeln.</a:t>
            </a:r>
          </a:p>
          <a:p>
            <a:pPr eaLnBrk="1" hangingPunct="1">
              <a:lnSpc>
                <a:spcPct val="95000"/>
              </a:lnSpc>
            </a:pPr>
            <a:endParaRPr lang="de-DE" altLang="de-DE" sz="1400" dirty="0">
              <a:solidFill>
                <a:srgbClr val="FFC000"/>
              </a:solidFill>
              <a:effectLst>
                <a:outerShdw blurRad="38100" dist="38100" dir="2700000" algn="tl">
                  <a:srgbClr val="000000">
                    <a:alpha val="43137"/>
                  </a:srgbClr>
                </a:outerShdw>
              </a:effectLst>
            </a:endParaRPr>
          </a:p>
          <a:p>
            <a:pPr eaLnBrk="1" hangingPunct="1">
              <a:lnSpc>
                <a:spcPct val="95000"/>
              </a:lnSpc>
            </a:pPr>
            <a:r>
              <a:rPr lang="de-DE" altLang="de-DE" sz="1400" dirty="0">
                <a:solidFill>
                  <a:srgbClr val="FFC000"/>
                </a:solidFill>
                <a:effectLst>
                  <a:outerShdw blurRad="38100" dist="38100" dir="2700000" algn="tl">
                    <a:srgbClr val="000000">
                      <a:alpha val="43137"/>
                    </a:srgbClr>
                  </a:outerShdw>
                </a:effectLst>
              </a:rPr>
              <a:t>Neben dem eigentlichen </a:t>
            </a:r>
            <a:r>
              <a:rPr lang="de-DE" altLang="de-DE" sz="1400" dirty="0" err="1">
                <a:solidFill>
                  <a:srgbClr val="FFC000"/>
                </a:solidFill>
                <a:effectLst>
                  <a:outerShdw blurRad="38100" dist="38100" dir="2700000" algn="tl">
                    <a:srgbClr val="000000">
                      <a:alpha val="43137"/>
                    </a:srgbClr>
                  </a:outerShdw>
                </a:effectLst>
              </a:rPr>
              <a:t>Championatstag</a:t>
            </a:r>
            <a:r>
              <a:rPr lang="de-DE" altLang="de-DE" sz="1400" dirty="0">
                <a:solidFill>
                  <a:srgbClr val="FFC000"/>
                </a:solidFill>
                <a:effectLst>
                  <a:outerShdw blurRad="38100" dist="38100" dir="2700000" algn="tl">
                    <a:srgbClr val="000000">
                      <a:alpha val="43137"/>
                    </a:srgbClr>
                  </a:outerShdw>
                </a:effectLst>
              </a:rPr>
              <a:t> am 25.09.2022 wird es ein abwechslungsreiches Rahmenprogramm geben. Die Teilnehmer und ihre Pferde haben die Möglichkeit  bereits ab Donnerstag anzureisen. Sie werden in einer Reitanlage vor den Toren Stuttgarts untergebracht werden. Dort besteht die Möglichkeit, gemeinsam auszureiten oder noch zu trainieren. Zur Abwechslung sind außerdem einige Ausflüge/Besuche in und um Stuttgart geplant.</a:t>
            </a:r>
          </a:p>
          <a:p>
            <a:pPr eaLnBrk="1" hangingPunct="1">
              <a:lnSpc>
                <a:spcPct val="95000"/>
              </a:lnSpc>
            </a:pPr>
            <a:endParaRPr lang="de-DE" altLang="de-DE" sz="1400" dirty="0">
              <a:solidFill>
                <a:srgbClr val="FFC000"/>
              </a:solidFill>
              <a:effectLst>
                <a:outerShdw blurRad="38100" dist="38100" dir="2700000" algn="tl">
                  <a:srgbClr val="000000">
                    <a:alpha val="43137"/>
                  </a:srgbClr>
                </a:outerShdw>
              </a:effectLst>
            </a:endParaRPr>
          </a:p>
          <a:p>
            <a:pPr eaLnBrk="1" hangingPunct="1">
              <a:lnSpc>
                <a:spcPct val="95000"/>
              </a:lnSpc>
            </a:pPr>
            <a:endParaRPr lang="de-DE" altLang="de-DE" sz="1400" dirty="0">
              <a:solidFill>
                <a:srgbClr val="FFC000"/>
              </a:solidFill>
              <a:effectLst>
                <a:outerShdw blurRad="38100" dist="38100" dir="2700000" algn="tl">
                  <a:srgbClr val="000000">
                    <a:alpha val="43137"/>
                  </a:srgbClr>
                </a:outerShdw>
              </a:effectLst>
            </a:endParaRPr>
          </a:p>
          <a:p>
            <a:pPr eaLnBrk="1" hangingPunct="1">
              <a:lnSpc>
                <a:spcPct val="95000"/>
              </a:lnSpc>
            </a:pPr>
            <a:endParaRPr lang="de-DE" altLang="de-DE" sz="1400" dirty="0">
              <a:solidFill>
                <a:srgbClr val="FFC000"/>
              </a:solidFill>
              <a:effectLst>
                <a:outerShdw blurRad="38100" dist="38100" dir="2700000" algn="tl">
                  <a:srgbClr val="000000">
                    <a:alpha val="43137"/>
                  </a:srgbClr>
                </a:outerShdw>
              </a:effectLst>
            </a:endParaRPr>
          </a:p>
          <a:p>
            <a:pPr eaLnBrk="1" hangingPunct="1">
              <a:lnSpc>
                <a:spcPct val="95000"/>
              </a:lnSpc>
            </a:pPr>
            <a:endParaRPr lang="de-DE" altLang="de-DE" sz="1400" dirty="0">
              <a:solidFill>
                <a:srgbClr val="FFC000"/>
              </a:solidFill>
              <a:effectLst>
                <a:outerShdw blurRad="38100" dist="38100" dir="2700000" algn="tl">
                  <a:srgbClr val="000000">
                    <a:alpha val="43137"/>
                  </a:srgbClr>
                </a:outerShdw>
              </a:effectLst>
            </a:endParaRPr>
          </a:p>
          <a:p>
            <a:pPr eaLnBrk="1" hangingPunct="1">
              <a:lnSpc>
                <a:spcPct val="95000"/>
              </a:lnSpc>
            </a:pPr>
            <a:r>
              <a:rPr lang="de-DE" altLang="de-DE" sz="1400" dirty="0">
                <a:solidFill>
                  <a:srgbClr val="FFC000"/>
                </a:solidFill>
                <a:effectLst>
                  <a:outerShdw blurRad="38100" dist="38100" dir="2700000" algn="tl">
                    <a:srgbClr val="000000">
                      <a:alpha val="43137"/>
                    </a:srgbClr>
                  </a:outerShdw>
                </a:effectLst>
              </a:rPr>
              <a:t>Der Württembergische Pferdesportverband wünscht allen Teilnehmern viel Spaß und Erfolg</a:t>
            </a:r>
            <a:r>
              <a:rPr lang="de-DE" altLang="de-DE" sz="1400" b="1" dirty="0">
                <a:solidFill>
                  <a:srgbClr val="FFC000"/>
                </a:solidFill>
                <a:effectLst>
                  <a:outerShdw blurRad="38100" dist="38100" dir="2700000" algn="tl">
                    <a:srgbClr val="000000">
                      <a:alpha val="43137"/>
                    </a:srgbClr>
                  </a:outerShdw>
                </a:effectLst>
              </a:rPr>
              <a:t> </a:t>
            </a:r>
            <a:endParaRPr lang="de-DE" altLang="de-DE" sz="14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665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55" name="Objekt 5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7" name="Gruppieren 6"/>
          <p:cNvGrpSpPr/>
          <p:nvPr/>
        </p:nvGrpSpPr>
        <p:grpSpPr>
          <a:xfrm>
            <a:off x="0" y="-27384"/>
            <a:ext cx="9108504" cy="6858000"/>
            <a:chOff x="0" y="0"/>
            <a:chExt cx="9108504" cy="6858000"/>
          </a:xfrm>
        </p:grpSpPr>
        <p:sp>
          <p:nvSpPr>
            <p:cNvPr id="8" name="Rechteck 7"/>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1" name="Textfeld 10"/>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pic>
        <p:nvPicPr>
          <p:cNvPr id="12" name="Picture 9" descr="Cannstatter Wasen: Bis zu vier Millionen Besucher erwartet - Stuttgart &amp;amp;  Region - Zeitungsverlag Waiblin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3206" y="1916832"/>
            <a:ext cx="5632400" cy="4224300"/>
          </a:xfrm>
          <a:prstGeom prst="rect">
            <a:avLst/>
          </a:prstGeom>
          <a:noFill/>
          <a:effectLst>
            <a:outerShdw blurRad="50800" dist="38100" dir="18900000" algn="bl" rotWithShape="0">
              <a:srgbClr val="0070C0">
                <a:alpha val="40000"/>
              </a:srgbClr>
            </a:outerShdw>
            <a:softEdge rad="31750"/>
          </a:effectLst>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295423" y="2088665"/>
            <a:ext cx="2764409" cy="2554545"/>
          </a:xfrm>
          <a:prstGeom prst="rect">
            <a:avLst/>
          </a:prstGeom>
          <a:noFill/>
        </p:spPr>
        <p:txBody>
          <a:bodyPr wrap="square" rtlCol="0">
            <a:spAutoFit/>
          </a:bodyPr>
          <a:lstStyle/>
          <a:p>
            <a:r>
              <a:rPr lang="de-DE" sz="1600" b="1" dirty="0">
                <a:solidFill>
                  <a:srgbClr val="FFC000"/>
                </a:solidFill>
                <a:effectLst>
                  <a:outerShdw blurRad="38100" dist="38100" dir="2700000" algn="tl">
                    <a:srgbClr val="000000">
                      <a:alpha val="43137"/>
                    </a:srgbClr>
                  </a:outerShdw>
                </a:effectLst>
              </a:rPr>
              <a:t>Der Cannstatter Wasen</a:t>
            </a:r>
          </a:p>
          <a:p>
            <a:r>
              <a:rPr lang="de-DE" sz="1600" b="1" dirty="0">
                <a:solidFill>
                  <a:srgbClr val="FFC000"/>
                </a:solidFill>
                <a:effectLst>
                  <a:outerShdw blurRad="38100" dist="38100" dir="2700000" algn="tl">
                    <a:srgbClr val="000000">
                      <a:alpha val="43137"/>
                    </a:srgbClr>
                  </a:outerShdw>
                </a:effectLst>
              </a:rPr>
              <a:t>ist das zweigrößte Volksfest der Welt.</a:t>
            </a:r>
          </a:p>
          <a:p>
            <a:endParaRPr lang="de-DE" sz="1600" b="1" dirty="0">
              <a:solidFill>
                <a:srgbClr val="FFC000"/>
              </a:solidFill>
              <a:effectLst>
                <a:outerShdw blurRad="38100" dist="38100" dir="2700000" algn="tl">
                  <a:srgbClr val="000000">
                    <a:alpha val="43137"/>
                  </a:srgbClr>
                </a:outerShdw>
              </a:effectLst>
            </a:endParaRPr>
          </a:p>
          <a:p>
            <a:r>
              <a:rPr lang="de-DE" sz="1600" b="1" dirty="0">
                <a:solidFill>
                  <a:srgbClr val="FFC000"/>
                </a:solidFill>
                <a:effectLst>
                  <a:outerShdw blurRad="38100" dist="38100" dir="2700000" algn="tl">
                    <a:srgbClr val="000000">
                      <a:alpha val="43137"/>
                    </a:srgbClr>
                  </a:outerShdw>
                </a:effectLst>
              </a:rPr>
              <a:t>Alle 4 Jahre findet im Rahmen des Cannstatter</a:t>
            </a:r>
          </a:p>
          <a:p>
            <a:r>
              <a:rPr lang="de-DE" sz="1600" b="1" dirty="0">
                <a:solidFill>
                  <a:srgbClr val="FFC000"/>
                </a:solidFill>
                <a:effectLst>
                  <a:outerShdw blurRad="38100" dist="38100" dir="2700000" algn="tl">
                    <a:srgbClr val="000000">
                      <a:alpha val="43137"/>
                    </a:srgbClr>
                  </a:outerShdw>
                </a:effectLst>
              </a:rPr>
              <a:t>Wasens das sogenannte</a:t>
            </a:r>
          </a:p>
          <a:p>
            <a:r>
              <a:rPr lang="de-DE" sz="1600" b="1" dirty="0">
                <a:solidFill>
                  <a:srgbClr val="FFC000"/>
                </a:solidFill>
                <a:effectLst>
                  <a:outerShdw blurRad="38100" dist="38100" dir="2700000" algn="tl">
                    <a:srgbClr val="000000">
                      <a:alpha val="43137"/>
                    </a:srgbClr>
                  </a:outerShdw>
                </a:effectLst>
              </a:rPr>
              <a:t>landwirtschaftliche Hauptfest statt.</a:t>
            </a:r>
          </a:p>
          <a:p>
            <a:endParaRPr lang="de-DE" sz="1600" b="1" dirty="0">
              <a:solidFill>
                <a:srgbClr val="FFC000"/>
              </a:solidFill>
              <a:effectLst>
                <a:outerShdw blurRad="38100" dist="38100" dir="2700000" algn="tl">
                  <a:srgbClr val="000000">
                    <a:alpha val="43137"/>
                  </a:srgbClr>
                </a:outerShdw>
              </a:effectLst>
            </a:endParaRPr>
          </a:p>
        </p:txBody>
      </p:sp>
      <p:sp>
        <p:nvSpPr>
          <p:cNvPr id="3" name="Ellipse 2"/>
          <p:cNvSpPr/>
          <p:nvPr/>
        </p:nvSpPr>
        <p:spPr>
          <a:xfrm>
            <a:off x="5724128" y="2492896"/>
            <a:ext cx="1368152"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 Verbindung mit Pfeil 4"/>
          <p:cNvCxnSpPr/>
          <p:nvPr/>
        </p:nvCxnSpPr>
        <p:spPr>
          <a:xfrm flipH="1">
            <a:off x="6660232" y="1772816"/>
            <a:ext cx="504056" cy="72008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6408204" y="1606246"/>
            <a:ext cx="1965603" cy="215444"/>
          </a:xfrm>
          <a:prstGeom prst="rect">
            <a:avLst/>
          </a:prstGeom>
          <a:noFill/>
        </p:spPr>
        <p:txBody>
          <a:bodyPr wrap="none" rtlCol="0">
            <a:spAutoFit/>
          </a:bodyPr>
          <a:lstStyle/>
          <a:p>
            <a:r>
              <a:rPr lang="de-DE" sz="800" dirty="0">
                <a:solidFill>
                  <a:srgbClr val="C00000"/>
                </a:solidFill>
                <a:effectLst>
                  <a:outerShdw blurRad="38100" dist="38100" dir="2700000" algn="tl">
                    <a:srgbClr val="000000">
                      <a:alpha val="43137"/>
                    </a:srgbClr>
                  </a:outerShdw>
                </a:effectLst>
              </a:rPr>
              <a:t>Zelte des landwirtschaftlichen Hauptfestes</a:t>
            </a:r>
          </a:p>
        </p:txBody>
      </p:sp>
      <p:sp>
        <p:nvSpPr>
          <p:cNvPr id="16" name="Textfeld 15"/>
          <p:cNvSpPr txBox="1"/>
          <p:nvPr/>
        </p:nvSpPr>
        <p:spPr>
          <a:xfrm>
            <a:off x="264445" y="1196752"/>
            <a:ext cx="4446474" cy="369332"/>
          </a:xfrm>
          <a:prstGeom prst="rect">
            <a:avLst/>
          </a:prstGeom>
          <a:noFill/>
        </p:spPr>
        <p:txBody>
          <a:bodyPr wrap="none" rtlCol="0">
            <a:spAutoFit/>
          </a:bodyPr>
          <a:lstStyle/>
          <a:p>
            <a:r>
              <a:rPr lang="de-DE"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Pferdesport am Rande des Volksfestes</a:t>
            </a:r>
          </a:p>
        </p:txBody>
      </p:sp>
      <p:sp>
        <p:nvSpPr>
          <p:cNvPr id="19" name="Textfeld 18"/>
          <p:cNvSpPr txBox="1"/>
          <p:nvPr/>
        </p:nvSpPr>
        <p:spPr>
          <a:xfrm>
            <a:off x="6920340" y="6466577"/>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spTree>
    <p:extLst>
      <p:ext uri="{BB962C8B-B14F-4D97-AF65-F5344CB8AC3E}">
        <p14:creationId xmlns:p14="http://schemas.microsoft.com/office/powerpoint/2010/main" val="128569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55" name="Objekt 5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7" name="Gruppieren 6"/>
          <p:cNvGrpSpPr/>
          <p:nvPr/>
        </p:nvGrpSpPr>
        <p:grpSpPr>
          <a:xfrm>
            <a:off x="0" y="-27384"/>
            <a:ext cx="9108504" cy="6858000"/>
            <a:chOff x="0" y="0"/>
            <a:chExt cx="9108504" cy="6858000"/>
          </a:xfrm>
        </p:grpSpPr>
        <p:sp>
          <p:nvSpPr>
            <p:cNvPr id="8" name="Rechteck 7"/>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Textfeld 10"/>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pic>
        <p:nvPicPr>
          <p:cNvPr id="35858" name="Picture 18" descr="Doppeljubiläum: Ministerium für Ernährung, Ländlichen Raum und  Verbraucherschutz Baden-Württembe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2492896"/>
            <a:ext cx="6012160" cy="3091969"/>
          </a:xfrm>
          <a:prstGeom prst="rect">
            <a:avLst/>
          </a:prstGeom>
          <a:noFill/>
          <a:effectLst>
            <a:outerShdw blurRad="50800" dist="38100" dir="18900000" algn="bl" rotWithShape="0">
              <a:srgbClr val="0070C0">
                <a:alpha val="40000"/>
              </a:srgbClr>
            </a:outerShdw>
            <a:softEdge rad="31750"/>
          </a:effectLst>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407614" y="2312023"/>
            <a:ext cx="2443263" cy="2800767"/>
          </a:xfrm>
          <a:prstGeom prst="rect">
            <a:avLst/>
          </a:prstGeom>
          <a:noFill/>
        </p:spPr>
        <p:txBody>
          <a:bodyPr wrap="square" rtlCol="0">
            <a:spAutoFit/>
          </a:bodyPr>
          <a:lstStyle/>
          <a:p>
            <a:r>
              <a:rPr lang="de-DE" sz="1600" b="1" dirty="0">
                <a:solidFill>
                  <a:srgbClr val="FFC000"/>
                </a:solidFill>
                <a:effectLst>
                  <a:outerShdw blurRad="38100" dist="38100" dir="2700000" algn="tl">
                    <a:srgbClr val="000000">
                      <a:alpha val="43137"/>
                    </a:srgbClr>
                  </a:outerShdw>
                </a:effectLst>
              </a:rPr>
              <a:t>Das Gelände des landwirtschaftlichen Hauptfestes schließt unmittelbar an die Fläche des Volksfestes an.</a:t>
            </a:r>
          </a:p>
          <a:p>
            <a:endParaRPr lang="de-DE" sz="1600" b="1" dirty="0">
              <a:solidFill>
                <a:srgbClr val="FFC000"/>
              </a:solidFill>
              <a:effectLst>
                <a:outerShdw blurRad="38100" dist="38100" dir="2700000" algn="tl">
                  <a:srgbClr val="000000">
                    <a:alpha val="43137"/>
                  </a:srgbClr>
                </a:outerShdw>
              </a:effectLst>
            </a:endParaRPr>
          </a:p>
          <a:p>
            <a:r>
              <a:rPr lang="de-DE" sz="1600" b="1" dirty="0">
                <a:solidFill>
                  <a:srgbClr val="FFC000"/>
                </a:solidFill>
                <a:effectLst>
                  <a:outerShdw blurRad="38100" dist="38100" dir="2700000" algn="tl">
                    <a:srgbClr val="000000">
                      <a:alpha val="43137"/>
                    </a:srgbClr>
                  </a:outerShdw>
                </a:effectLst>
              </a:rPr>
              <a:t>Das ehemalige Stuttgarter Reitstadion ist in diese Ausstellungsfläche integriert.</a:t>
            </a:r>
          </a:p>
          <a:p>
            <a:endParaRPr lang="de-DE" sz="1600" b="1" dirty="0">
              <a:solidFill>
                <a:srgbClr val="FFC000"/>
              </a:solidFill>
              <a:effectLst>
                <a:outerShdw blurRad="38100" dist="38100" dir="2700000" algn="tl">
                  <a:srgbClr val="000000">
                    <a:alpha val="43137"/>
                  </a:srgbClr>
                </a:outerShdw>
              </a:effectLst>
            </a:endParaRPr>
          </a:p>
        </p:txBody>
      </p:sp>
      <p:sp>
        <p:nvSpPr>
          <p:cNvPr id="13" name="Ellipse 12"/>
          <p:cNvSpPr/>
          <p:nvPr/>
        </p:nvSpPr>
        <p:spPr>
          <a:xfrm>
            <a:off x="2411760" y="4437111"/>
            <a:ext cx="1368152" cy="95701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mit Pfeil 13"/>
          <p:cNvCxnSpPr/>
          <p:nvPr/>
        </p:nvCxnSpPr>
        <p:spPr>
          <a:xfrm>
            <a:off x="2707708" y="5394126"/>
            <a:ext cx="291492" cy="42772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3063292" y="5732621"/>
            <a:ext cx="1887055" cy="215444"/>
          </a:xfrm>
          <a:prstGeom prst="rect">
            <a:avLst/>
          </a:prstGeom>
          <a:noFill/>
        </p:spPr>
        <p:txBody>
          <a:bodyPr wrap="none" rtlCol="0">
            <a:spAutoFit/>
          </a:bodyPr>
          <a:lstStyle/>
          <a:p>
            <a:r>
              <a:rPr lang="de-DE" sz="800" dirty="0">
                <a:solidFill>
                  <a:srgbClr val="FFC000"/>
                </a:solidFill>
                <a:effectLst>
                  <a:outerShdw blurRad="38100" dist="38100" dir="2700000" algn="tl">
                    <a:srgbClr val="000000">
                      <a:alpha val="43137"/>
                    </a:srgbClr>
                  </a:outerShdw>
                </a:effectLst>
              </a:rPr>
              <a:t>Stuttgarter Reitstadion mit Haupttribüne</a:t>
            </a:r>
          </a:p>
        </p:txBody>
      </p:sp>
      <p:sp>
        <p:nvSpPr>
          <p:cNvPr id="17" name="Textfeld 16"/>
          <p:cNvSpPr txBox="1"/>
          <p:nvPr/>
        </p:nvSpPr>
        <p:spPr>
          <a:xfrm>
            <a:off x="264445" y="1196752"/>
            <a:ext cx="6147837" cy="369332"/>
          </a:xfrm>
          <a:prstGeom prst="rect">
            <a:avLst/>
          </a:prstGeom>
          <a:noFill/>
        </p:spPr>
        <p:txBody>
          <a:bodyPr wrap="none" rtlCol="0">
            <a:spAutoFit/>
          </a:bodyPr>
          <a:lstStyle/>
          <a:p>
            <a:r>
              <a:rPr lang="de-DE"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Der Breitensport kommt dahin, wo die Menschen sind </a:t>
            </a:r>
          </a:p>
        </p:txBody>
      </p:sp>
      <p:sp>
        <p:nvSpPr>
          <p:cNvPr id="19" name="Textfeld 18"/>
          <p:cNvSpPr txBox="1"/>
          <p:nvPr/>
        </p:nvSpPr>
        <p:spPr>
          <a:xfrm>
            <a:off x="6920340" y="6466577"/>
            <a:ext cx="1471878"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Feb. 22</a:t>
            </a:r>
          </a:p>
        </p:txBody>
      </p:sp>
    </p:spTree>
    <p:extLst>
      <p:ext uri="{BB962C8B-B14F-4D97-AF65-F5344CB8AC3E}">
        <p14:creationId xmlns:p14="http://schemas.microsoft.com/office/powerpoint/2010/main" val="376694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11" imgW="270" imgH="270" progId="TCLayout.ActiveDocument.1">
                  <p:embed/>
                </p:oleObj>
              </mc:Choice>
              <mc:Fallback>
                <p:oleObj name="think-cell Folie" r:id="rId11" imgW="270" imgH="270" progId="TCLayout.ActiveDocument.1">
                  <p:embed/>
                  <p:pic>
                    <p:nvPicPr>
                      <p:cNvPr id="55" name="Objekt 54" hidden="1"/>
                      <p:cNvPicPr/>
                      <p:nvPr/>
                    </p:nvPicPr>
                    <p:blipFill>
                      <a:blip r:embed="rId12"/>
                      <a:stretch>
                        <a:fillRect/>
                      </a:stretch>
                    </p:blipFill>
                    <p:spPr>
                      <a:xfrm>
                        <a:off x="1588" y="1588"/>
                        <a:ext cx="1587" cy="1587"/>
                      </a:xfrm>
                      <a:prstGeom prst="rect">
                        <a:avLst/>
                      </a:prstGeom>
                    </p:spPr>
                  </p:pic>
                </p:oleObj>
              </mc:Fallback>
            </mc:AlternateContent>
          </a:graphicData>
        </a:graphic>
      </p:graphicFrame>
      <p:grpSp>
        <p:nvGrpSpPr>
          <p:cNvPr id="7" name="Gruppieren 6"/>
          <p:cNvGrpSpPr/>
          <p:nvPr/>
        </p:nvGrpSpPr>
        <p:grpSpPr>
          <a:xfrm>
            <a:off x="0" y="-27384"/>
            <a:ext cx="9108504" cy="6858000"/>
            <a:chOff x="0" y="0"/>
            <a:chExt cx="9108504" cy="6858000"/>
          </a:xfrm>
        </p:grpSpPr>
        <p:sp>
          <p:nvSpPr>
            <p:cNvPr id="8" name="Rechteck 7"/>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Textfeld 10"/>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pic>
        <p:nvPicPr>
          <p:cNvPr id="17" name="Picture 4" descr="IMG_0818"/>
          <p:cNvPicPr>
            <a:picLocks noChangeAspect="1" noChangeArrowheads="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64445" y="1106602"/>
            <a:ext cx="8556351" cy="5424354"/>
          </a:xfrm>
          <a:prstGeom prst="rect">
            <a:avLst/>
          </a:prstGeom>
          <a:noFill/>
          <a:effectLst>
            <a:outerShdw blurRad="50800" dist="38100" dir="18900000" algn="bl" rotWithShape="0">
              <a:srgbClr val="0070C0">
                <a:alpha val="40000"/>
              </a:srgbClr>
            </a:outerShdw>
            <a:softEdge rad="31750"/>
          </a:effectLst>
          <a:extLst>
            <a:ext uri="{909E8E84-426E-40DD-AFC4-6F175D3DCCD1}">
              <a14:hiddenFill xmlns:a14="http://schemas.microsoft.com/office/drawing/2010/main">
                <a:solidFill>
                  <a:srgbClr val="FFFFFF"/>
                </a:solidFill>
              </a14:hiddenFill>
            </a:ext>
          </a:extLst>
        </p:spPr>
      </p:pic>
      <p:pic>
        <p:nvPicPr>
          <p:cNvPr id="16" name="Picture 7" descr="IMG_0819"/>
          <p:cNvPicPr>
            <a:picLocks noChangeAspect="1" noChangeArrowheads="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70460" y="3518508"/>
            <a:ext cx="2231232" cy="14871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IMG_2423"/>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l="24953" t="20795" r="15596" b="37430"/>
          <a:stretch>
            <a:fillRect/>
          </a:stretch>
        </p:blipFill>
        <p:spPr bwMode="auto">
          <a:xfrm>
            <a:off x="683568" y="5469272"/>
            <a:ext cx="2172592" cy="114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IMG_2420"/>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rcRect l="9357" t="33270" r="21834"/>
          <a:stretch>
            <a:fillRect/>
          </a:stretch>
        </p:blipFill>
        <p:spPr bwMode="auto">
          <a:xfrm>
            <a:off x="6624736" y="1484784"/>
            <a:ext cx="2267744" cy="164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p:cNvPicPr>
            <a:picLocks noChangeAspect="1" noChangeArrowheads="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bwMode="auto">
          <a:xfrm>
            <a:off x="4430251" y="1327610"/>
            <a:ext cx="2029685" cy="13527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IMG_2397"/>
          <p:cNvPicPr>
            <a:picLocks noChangeAspect="1" noChangeArrowheads="1"/>
          </p:cNvPicPr>
          <p:nvPr>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2327714" y="1399049"/>
            <a:ext cx="1911010" cy="14328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p:cNvPicPr>
            <a:picLocks noChangeAspect="1" noChangeArrowheads="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bwMode="auto">
          <a:xfrm>
            <a:off x="370460" y="1864449"/>
            <a:ext cx="2188074" cy="14583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3442011" y="3380799"/>
            <a:ext cx="4298341" cy="1200329"/>
          </a:xfrm>
          <a:prstGeom prst="rect">
            <a:avLst/>
          </a:prstGeom>
          <a:noFill/>
        </p:spPr>
        <p:txBody>
          <a:bodyPr wrap="square" rtlCol="0">
            <a:spAutoFit/>
          </a:bodyPr>
          <a:lstStyle/>
          <a:p>
            <a:r>
              <a:rPr lang="de-DE"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Allroundwettbewerbe:</a:t>
            </a:r>
          </a:p>
          <a:p>
            <a:r>
              <a:rPr lang="de-DE"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Für Teilnehmer wie Zuschauer gleichermaßen interessant !</a:t>
            </a:r>
          </a:p>
          <a:p>
            <a:endParaRPr lang="de-DE"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Textfeld 25"/>
          <p:cNvSpPr txBox="1"/>
          <p:nvPr/>
        </p:nvSpPr>
        <p:spPr>
          <a:xfrm>
            <a:off x="6920340" y="6466577"/>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spTree>
    <p:extLst>
      <p:ext uri="{BB962C8B-B14F-4D97-AF65-F5344CB8AC3E}">
        <p14:creationId xmlns:p14="http://schemas.microsoft.com/office/powerpoint/2010/main" val="210083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55" name="Objekt 5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1" name="Gruppieren 10"/>
          <p:cNvGrpSpPr/>
          <p:nvPr/>
        </p:nvGrpSpPr>
        <p:grpSpPr>
          <a:xfrm>
            <a:off x="0" y="-27384"/>
            <a:ext cx="9108504" cy="6858000"/>
            <a:chOff x="0" y="0"/>
            <a:chExt cx="9108504" cy="6858000"/>
          </a:xfrm>
        </p:grpSpPr>
        <p:sp>
          <p:nvSpPr>
            <p:cNvPr id="13" name="Rechteck 12"/>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Textfeld 19"/>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sp>
        <p:nvSpPr>
          <p:cNvPr id="24" name="Text Box 3"/>
          <p:cNvSpPr txBox="1">
            <a:spLocks noChangeArrowheads="1"/>
          </p:cNvSpPr>
          <p:nvPr/>
        </p:nvSpPr>
        <p:spPr bwMode="auto">
          <a:xfrm>
            <a:off x="323850" y="1052513"/>
            <a:ext cx="85693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15000"/>
              <a:buFont typeface="Wingdings" panose="05000000000000000000" pitchFamily="2" charset="2"/>
              <a:buChar char="§"/>
            </a:pPr>
            <a:endParaRPr lang="de-DE" altLang="de-DE" dirty="0">
              <a:solidFill>
                <a:srgbClr val="FFC000"/>
              </a:solidFill>
              <a:effectLst>
                <a:outerShdw blurRad="38100" dist="38100" dir="2700000" algn="tl">
                  <a:srgbClr val="000000">
                    <a:alpha val="43137"/>
                  </a:srgbClr>
                </a:outerShdw>
              </a:effectLst>
            </a:endParaRPr>
          </a:p>
          <a:p>
            <a:pPr eaLnBrk="1" hangingPunct="1">
              <a:buSzPct val="115000"/>
              <a:buFont typeface="Wingdings" panose="05000000000000000000" pitchFamily="2" charset="2"/>
              <a:buNone/>
            </a:pPr>
            <a:r>
              <a:rPr lang="de-DE" altLang="de-DE" dirty="0">
                <a:solidFill>
                  <a:srgbClr val="FFC000"/>
                </a:solidFill>
                <a:effectLst>
                  <a:outerShdw blurRad="38100" dist="38100" dir="2700000" algn="tl">
                    <a:srgbClr val="000000">
                      <a:alpha val="43137"/>
                    </a:srgbClr>
                  </a:outerShdw>
                </a:effectLst>
              </a:rPr>
              <a:t>Ausschreibungen, Ansprechpartner, Nennungen und Beispielparcours</a:t>
            </a:r>
          </a:p>
          <a:p>
            <a:pPr eaLnBrk="1" hangingPunct="1">
              <a:buSzPct val="115000"/>
              <a:buFont typeface="Wingdings" panose="05000000000000000000" pitchFamily="2" charset="2"/>
              <a:buNone/>
            </a:pPr>
            <a:endParaRPr lang="de-DE" altLang="de-DE" dirty="0">
              <a:solidFill>
                <a:srgbClr val="FFC000"/>
              </a:solidFill>
              <a:effectLst>
                <a:outerShdw blurRad="38100" dist="38100" dir="2700000" algn="tl">
                  <a:srgbClr val="000000">
                    <a:alpha val="43137"/>
                  </a:srgbClr>
                </a:outerShdw>
              </a:effectLst>
            </a:endParaRPr>
          </a:p>
        </p:txBody>
      </p:sp>
      <p:sp>
        <p:nvSpPr>
          <p:cNvPr id="25" name="Text Box 10"/>
          <p:cNvSpPr txBox="1">
            <a:spLocks noChangeArrowheads="1"/>
          </p:cNvSpPr>
          <p:nvPr/>
        </p:nvSpPr>
        <p:spPr bwMode="auto">
          <a:xfrm>
            <a:off x="323850" y="2020923"/>
            <a:ext cx="880427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b="1" dirty="0">
                <a:solidFill>
                  <a:srgbClr val="FFC000"/>
                </a:solidFill>
                <a:effectLst>
                  <a:outerShdw blurRad="38100" dist="38100" dir="2700000" algn="tl">
                    <a:srgbClr val="000000">
                      <a:alpha val="43137"/>
                    </a:srgbClr>
                  </a:outerShdw>
                </a:effectLst>
              </a:rPr>
              <a:t>Teilnahme am Championat:</a:t>
            </a:r>
          </a:p>
          <a:p>
            <a:pPr eaLnBrk="1" hangingPunct="1"/>
            <a:endParaRPr lang="de-DE" altLang="de-DE" sz="800" b="1" dirty="0">
              <a:solidFill>
                <a:srgbClr val="FFC000"/>
              </a:solidFill>
              <a:effectLst>
                <a:outerShdw blurRad="38100" dist="38100" dir="2700000" algn="tl">
                  <a:srgbClr val="000000">
                    <a:alpha val="43137"/>
                  </a:srgbClr>
                </a:outerShdw>
              </a:effectLst>
            </a:endParaRPr>
          </a:p>
          <a:p>
            <a:pPr eaLnBrk="1" hangingPunct="1"/>
            <a:r>
              <a:rPr lang="de-DE" altLang="de-DE" sz="1200" b="1" dirty="0">
                <a:solidFill>
                  <a:srgbClr val="FFC000"/>
                </a:solidFill>
                <a:effectLst>
                  <a:outerShdw blurRad="38100" dist="38100" dir="2700000" algn="tl">
                    <a:srgbClr val="000000">
                      <a:alpha val="43137"/>
                    </a:srgbClr>
                  </a:outerShdw>
                </a:effectLst>
              </a:rPr>
              <a:t>Nennung bis zum 01.08.2022 an die Geschäftsstelle des WPSV </a:t>
            </a:r>
            <a:br>
              <a:rPr lang="de-DE" altLang="de-DE" sz="1200" b="1" dirty="0">
                <a:solidFill>
                  <a:srgbClr val="FFC000"/>
                </a:solidFill>
                <a:effectLst>
                  <a:outerShdw blurRad="38100" dist="38100" dir="2700000" algn="tl">
                    <a:srgbClr val="000000">
                      <a:alpha val="43137"/>
                    </a:srgbClr>
                  </a:outerShdw>
                </a:effectLst>
              </a:rPr>
            </a:br>
            <a:r>
              <a:rPr lang="de-DE" altLang="de-DE" sz="1100" dirty="0">
                <a:solidFill>
                  <a:srgbClr val="FFC000"/>
                </a:solidFill>
                <a:effectLst>
                  <a:outerShdw blurRad="38100" dist="38100" dir="2700000" algn="tl">
                    <a:srgbClr val="000000">
                      <a:alpha val="43137"/>
                    </a:srgbClr>
                  </a:outerShdw>
                </a:effectLst>
              </a:rPr>
              <a:t>Nennung erfolgen ausschließlich für die komplette Mannschaft seitens des entsendenden Verbands auf dem dafür vorgesehenen Nennungsformular. Nennungsformular ab Ende Mai auf der Homepage des WPSV (http://www.wpsv.de). </a:t>
            </a:r>
          </a:p>
          <a:p>
            <a:pPr eaLnBrk="1" hangingPunct="1"/>
            <a:endParaRPr lang="de-DE" altLang="de-DE" sz="1200" dirty="0">
              <a:solidFill>
                <a:srgbClr val="FFC000"/>
              </a:solidFill>
              <a:effectLst>
                <a:outerShdw blurRad="38100" dist="38100" dir="2700000" algn="tl">
                  <a:srgbClr val="000000">
                    <a:alpha val="43137"/>
                  </a:srgbClr>
                </a:outerShdw>
              </a:effectLst>
            </a:endParaRPr>
          </a:p>
          <a:p>
            <a:r>
              <a:rPr lang="de-DE" altLang="de-DE" sz="1200" dirty="0">
                <a:solidFill>
                  <a:srgbClr val="FFC000"/>
                </a:solidFill>
                <a:effectLst>
                  <a:outerShdw blurRad="38100" dist="38100" dir="2700000" algn="tl">
                    <a:srgbClr val="000000">
                      <a:alpha val="43137"/>
                    </a:srgbClr>
                  </a:outerShdw>
                </a:effectLst>
              </a:rPr>
              <a:t>Die Teilnahme am Championat ist aus organisatorischen Gründen grundsätzlich auf 8 Mannschaften begrenzt. Es zählt das Datum des Nennungseingangs. Nachrücken ist möglich.</a:t>
            </a:r>
          </a:p>
          <a:p>
            <a:pPr eaLnBrk="1" hangingPunct="1"/>
            <a:endParaRPr lang="de-DE" altLang="de-DE" sz="1200" b="1" dirty="0">
              <a:solidFill>
                <a:srgbClr val="FFC000"/>
              </a:solidFill>
              <a:effectLst>
                <a:outerShdw blurRad="38100" dist="38100" dir="2700000" algn="tl">
                  <a:srgbClr val="000000">
                    <a:alpha val="43137"/>
                  </a:srgbClr>
                </a:outerShdw>
              </a:effectLst>
            </a:endParaRPr>
          </a:p>
        </p:txBody>
      </p:sp>
      <p:sp>
        <p:nvSpPr>
          <p:cNvPr id="27" name="Text Box 12"/>
          <p:cNvSpPr txBox="1">
            <a:spLocks noChangeArrowheads="1"/>
          </p:cNvSpPr>
          <p:nvPr/>
        </p:nvSpPr>
        <p:spPr bwMode="auto">
          <a:xfrm>
            <a:off x="323850" y="4725144"/>
            <a:ext cx="802798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b="1" dirty="0">
                <a:solidFill>
                  <a:srgbClr val="FFC000"/>
                </a:solidFill>
                <a:effectLst>
                  <a:outerShdw blurRad="38100" dist="38100" dir="2700000" algn="tl">
                    <a:srgbClr val="000000">
                      <a:alpha val="43137"/>
                    </a:srgbClr>
                  </a:outerShdw>
                </a:effectLst>
              </a:rPr>
              <a:t>Zu reitende Aufgaben, Parcours und Aufbauskizzen:</a:t>
            </a:r>
          </a:p>
          <a:p>
            <a:pPr eaLnBrk="1" hangingPunct="1"/>
            <a:endParaRPr lang="de-DE" altLang="de-DE" sz="400" b="1" dirty="0">
              <a:solidFill>
                <a:srgbClr val="FFC000"/>
              </a:solidFill>
              <a:effectLst>
                <a:outerShdw blurRad="38100" dist="38100" dir="2700000" algn="tl">
                  <a:srgbClr val="000000">
                    <a:alpha val="43137"/>
                  </a:srgbClr>
                </a:outerShdw>
              </a:effectLst>
            </a:endParaRPr>
          </a:p>
          <a:p>
            <a:pPr marL="228600" indent="-228600" eaLnBrk="1" hangingPunct="1">
              <a:buAutoNum type="arabicPeriod"/>
            </a:pPr>
            <a:r>
              <a:rPr lang="de-DE" altLang="de-DE" sz="1200" dirty="0">
                <a:solidFill>
                  <a:srgbClr val="FFC000"/>
                </a:solidFill>
                <a:effectLst>
                  <a:outerShdw blurRad="38100" dist="38100" dir="2700000" algn="tl">
                    <a:srgbClr val="000000">
                      <a:alpha val="43137"/>
                    </a:srgbClr>
                  </a:outerShdw>
                </a:effectLst>
              </a:rPr>
              <a:t>Quadrillen Wettbewerb mit Anforderungen max. der Klasse E</a:t>
            </a:r>
          </a:p>
          <a:p>
            <a:pPr marL="228600" indent="-228600" eaLnBrk="1" hangingPunct="1">
              <a:buAutoNum type="arabicPeriod"/>
            </a:pPr>
            <a:r>
              <a:rPr lang="de-DE" altLang="de-DE" sz="1200" dirty="0">
                <a:solidFill>
                  <a:srgbClr val="FFC000"/>
                </a:solidFill>
                <a:effectLst>
                  <a:outerShdw blurRad="38100" dist="38100" dir="2700000" algn="tl">
                    <a:srgbClr val="000000">
                      <a:alpha val="43137"/>
                    </a:srgbClr>
                  </a:outerShdw>
                </a:effectLst>
              </a:rPr>
              <a:t>Aktionsparcours (Stufe 2-3) nach Zeitwertung</a:t>
            </a:r>
          </a:p>
          <a:p>
            <a:pPr marL="228600" indent="-228600" eaLnBrk="1" hangingPunct="1">
              <a:buAutoNum type="arabicPeriod"/>
            </a:pPr>
            <a:r>
              <a:rPr lang="de-DE" altLang="de-DE" sz="1200">
                <a:solidFill>
                  <a:srgbClr val="FFC000"/>
                </a:solidFill>
                <a:effectLst>
                  <a:outerShdw blurRad="38100" dist="38100" dir="2700000" algn="tl">
                    <a:srgbClr val="000000">
                      <a:alpha val="43137"/>
                    </a:srgbClr>
                  </a:outerShdw>
                </a:effectLst>
              </a:rPr>
              <a:t>Geschicklichkeitstafette </a:t>
            </a:r>
            <a:r>
              <a:rPr lang="de-DE" altLang="de-DE" sz="1200" dirty="0">
                <a:solidFill>
                  <a:srgbClr val="FFC000"/>
                </a:solidFill>
                <a:effectLst>
                  <a:outerShdw blurRad="38100" dist="38100" dir="2700000" algn="tl">
                    <a:srgbClr val="000000">
                      <a:alpha val="43137"/>
                    </a:srgbClr>
                  </a:outerShdw>
                </a:effectLst>
              </a:rPr>
              <a:t>für Mannschaften nach Zeit</a:t>
            </a:r>
          </a:p>
          <a:p>
            <a:pPr marL="228600" indent="-228600" eaLnBrk="1" hangingPunct="1">
              <a:buAutoNum type="arabicPeriod"/>
            </a:pPr>
            <a:endParaRPr lang="de-DE" altLang="de-DE" sz="1200" dirty="0">
              <a:solidFill>
                <a:srgbClr val="FFC000"/>
              </a:solidFill>
              <a:effectLst>
                <a:outerShdw blurRad="38100" dist="38100" dir="2700000" algn="tl">
                  <a:srgbClr val="000000">
                    <a:alpha val="43137"/>
                  </a:srgbClr>
                </a:outerShdw>
              </a:effectLst>
            </a:endParaRPr>
          </a:p>
          <a:p>
            <a:pPr eaLnBrk="1" hangingPunct="1"/>
            <a:r>
              <a:rPr lang="de-DE" altLang="de-DE" sz="1200" dirty="0">
                <a:solidFill>
                  <a:srgbClr val="FFC000"/>
                </a:solidFill>
                <a:effectLst>
                  <a:outerShdw blurRad="38100" dist="38100" dir="2700000" algn="tl">
                    <a:srgbClr val="000000">
                      <a:alpha val="43137"/>
                    </a:srgbClr>
                  </a:outerShdw>
                </a:effectLst>
              </a:rPr>
              <a:t>Parcourspläne werden Anfang August auf der Homepage des WPSV veröffentlicht.</a:t>
            </a:r>
          </a:p>
        </p:txBody>
      </p:sp>
      <p:sp>
        <p:nvSpPr>
          <p:cNvPr id="28" name="Text Box 13"/>
          <p:cNvSpPr txBox="1">
            <a:spLocks noChangeArrowheads="1"/>
          </p:cNvSpPr>
          <p:nvPr/>
        </p:nvSpPr>
        <p:spPr bwMode="auto">
          <a:xfrm>
            <a:off x="323850" y="3641190"/>
            <a:ext cx="8424863"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b="1" dirty="0">
                <a:solidFill>
                  <a:srgbClr val="FFC000"/>
                </a:solidFill>
                <a:effectLst>
                  <a:outerShdw blurRad="38100" dist="38100" dir="2700000" algn="tl">
                    <a:srgbClr val="000000">
                      <a:alpha val="43137"/>
                    </a:srgbClr>
                  </a:outerShdw>
                </a:effectLst>
              </a:rPr>
              <a:t>Ansprechpartner:</a:t>
            </a:r>
          </a:p>
          <a:p>
            <a:pPr eaLnBrk="1" hangingPunct="1"/>
            <a:endParaRPr lang="de-DE" altLang="de-DE" sz="400" b="1" dirty="0">
              <a:solidFill>
                <a:srgbClr val="FFC000"/>
              </a:solidFill>
              <a:effectLst>
                <a:outerShdw blurRad="38100" dist="38100" dir="2700000" algn="tl">
                  <a:srgbClr val="000000">
                    <a:alpha val="43137"/>
                  </a:srgbClr>
                </a:outerShdw>
              </a:effectLst>
            </a:endParaRPr>
          </a:p>
          <a:p>
            <a:pPr eaLnBrk="1" hangingPunct="1">
              <a:lnSpc>
                <a:spcPct val="90000"/>
              </a:lnSpc>
            </a:pPr>
            <a:r>
              <a:rPr lang="de-DE" altLang="de-DE" sz="1200" dirty="0">
                <a:solidFill>
                  <a:srgbClr val="FFC000"/>
                </a:solidFill>
                <a:effectLst>
                  <a:outerShdw blurRad="38100" dist="38100" dir="2700000" algn="tl">
                    <a:srgbClr val="000000">
                      <a:alpha val="43137"/>
                    </a:srgbClr>
                  </a:outerShdw>
                </a:effectLst>
              </a:rPr>
              <a:t>Bei Fragen zur </a:t>
            </a:r>
            <a:r>
              <a:rPr lang="de-DE" altLang="de-DE" sz="1200" dirty="0" err="1">
                <a:solidFill>
                  <a:srgbClr val="FFC000"/>
                </a:solidFill>
                <a:effectLst>
                  <a:outerShdw blurRad="38100" dist="38100" dir="2700000" algn="tl">
                    <a:srgbClr val="000000">
                      <a:alpha val="43137"/>
                    </a:srgbClr>
                  </a:outerShdw>
                </a:effectLst>
              </a:rPr>
              <a:t>Championatsteilnahme</a:t>
            </a:r>
            <a:r>
              <a:rPr lang="de-DE" altLang="de-DE" sz="1200" dirty="0">
                <a:solidFill>
                  <a:srgbClr val="FFC000"/>
                </a:solidFill>
                <a:effectLst>
                  <a:outerShdw blurRad="38100" dist="38100" dir="2700000" algn="tl">
                    <a:srgbClr val="000000">
                      <a:alpha val="43137"/>
                    </a:srgbClr>
                  </a:outerShdw>
                </a:effectLst>
              </a:rPr>
              <a:t> wenden Sie sich bitte an die Geschäftsstelle des Württembergischen Pferdesportverbands, Anette Herbster, 07154/832830 (herbster@wpsv.de) oder an den Beauftragten für den Breitensport, Lukas Vogt (lukas.vogt@wpsv.de)</a:t>
            </a:r>
          </a:p>
        </p:txBody>
      </p:sp>
      <p:sp>
        <p:nvSpPr>
          <p:cNvPr id="29" name="Textfeld 28"/>
          <p:cNvSpPr txBox="1"/>
          <p:nvPr/>
        </p:nvSpPr>
        <p:spPr>
          <a:xfrm>
            <a:off x="6920340" y="6466577"/>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spTree>
    <p:extLst>
      <p:ext uri="{BB962C8B-B14F-4D97-AF65-F5344CB8AC3E}">
        <p14:creationId xmlns:p14="http://schemas.microsoft.com/office/powerpoint/2010/main" val="231993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55" name="Objekt 5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1" name="Gruppieren 10"/>
          <p:cNvGrpSpPr/>
          <p:nvPr/>
        </p:nvGrpSpPr>
        <p:grpSpPr>
          <a:xfrm>
            <a:off x="0" y="-27384"/>
            <a:ext cx="9108504" cy="6858000"/>
            <a:chOff x="0" y="0"/>
            <a:chExt cx="9108504" cy="6858000"/>
          </a:xfrm>
        </p:grpSpPr>
        <p:sp>
          <p:nvSpPr>
            <p:cNvPr id="13" name="Rechteck 12"/>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Textfeld 19"/>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sp>
        <p:nvSpPr>
          <p:cNvPr id="24" name="Text Box 3"/>
          <p:cNvSpPr txBox="1">
            <a:spLocks noChangeArrowheads="1"/>
          </p:cNvSpPr>
          <p:nvPr/>
        </p:nvSpPr>
        <p:spPr bwMode="auto">
          <a:xfrm>
            <a:off x="323850" y="1052513"/>
            <a:ext cx="85693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Pct val="115000"/>
              <a:buFont typeface="Wingdings" panose="05000000000000000000" pitchFamily="2" charset="2"/>
              <a:buChar char="§"/>
            </a:pPr>
            <a:endParaRPr lang="de-DE" altLang="de-DE" dirty="0">
              <a:solidFill>
                <a:srgbClr val="FFC000"/>
              </a:solidFill>
              <a:effectLst>
                <a:outerShdw blurRad="38100" dist="38100" dir="2700000" algn="tl">
                  <a:srgbClr val="000000">
                    <a:alpha val="43137"/>
                  </a:srgbClr>
                </a:outerShdw>
              </a:effectLst>
            </a:endParaRPr>
          </a:p>
          <a:p>
            <a:pPr eaLnBrk="1" hangingPunct="1">
              <a:buSzPct val="115000"/>
              <a:buFont typeface="Wingdings" panose="05000000000000000000" pitchFamily="2" charset="2"/>
              <a:buNone/>
            </a:pPr>
            <a:endParaRPr lang="de-DE" altLang="de-DE" dirty="0">
              <a:solidFill>
                <a:srgbClr val="FFC000"/>
              </a:solidFill>
              <a:effectLst>
                <a:outerShdw blurRad="38100" dist="38100" dir="2700000" algn="tl">
                  <a:srgbClr val="000000">
                    <a:alpha val="43137"/>
                  </a:srgbClr>
                </a:outerShdw>
              </a:effectLst>
            </a:endParaRPr>
          </a:p>
          <a:p>
            <a:pPr eaLnBrk="1" hangingPunct="1">
              <a:buSzPct val="115000"/>
              <a:buFont typeface="Wingdings" panose="05000000000000000000" pitchFamily="2" charset="2"/>
              <a:buNone/>
            </a:pPr>
            <a:endParaRPr lang="de-DE" altLang="de-DE" dirty="0">
              <a:solidFill>
                <a:srgbClr val="FFC000"/>
              </a:solidFill>
              <a:effectLst>
                <a:outerShdw blurRad="38100" dist="38100" dir="2700000" algn="tl">
                  <a:srgbClr val="000000">
                    <a:alpha val="43137"/>
                  </a:srgbClr>
                </a:outerShdw>
              </a:effectLst>
            </a:endParaRPr>
          </a:p>
        </p:txBody>
      </p:sp>
      <p:sp>
        <p:nvSpPr>
          <p:cNvPr id="25" name="Text Box 10"/>
          <p:cNvSpPr txBox="1">
            <a:spLocks noChangeArrowheads="1"/>
          </p:cNvSpPr>
          <p:nvPr/>
        </p:nvSpPr>
        <p:spPr bwMode="auto">
          <a:xfrm>
            <a:off x="304229" y="1412776"/>
            <a:ext cx="8804275"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b="1" dirty="0">
                <a:solidFill>
                  <a:srgbClr val="FFC000"/>
                </a:solidFill>
                <a:effectLst>
                  <a:outerShdw blurRad="38100" dist="38100" dir="2700000" algn="tl">
                    <a:srgbClr val="000000">
                      <a:alpha val="43137"/>
                    </a:srgbClr>
                  </a:outerShdw>
                </a:effectLst>
              </a:rPr>
              <a:t>Achtung</a:t>
            </a:r>
            <a:r>
              <a:rPr lang="de-DE" altLang="de-DE" sz="1400" b="1" dirty="0">
                <a:solidFill>
                  <a:srgbClr val="FFC000"/>
                </a:solidFill>
                <a:effectLst>
                  <a:outerShdw blurRad="38100" dist="38100" dir="2700000" algn="tl">
                    <a:srgbClr val="000000">
                      <a:alpha val="43137"/>
                    </a:srgbClr>
                  </a:outerShdw>
                </a:effectLst>
              </a:rPr>
              <a:t>:</a:t>
            </a:r>
          </a:p>
          <a:p>
            <a:r>
              <a:rPr lang="de-DE" altLang="de-DE" sz="1600" b="1" dirty="0">
                <a:solidFill>
                  <a:srgbClr val="C00000"/>
                </a:solidFill>
              </a:rPr>
              <a:t>Pferde ohne ausreichenden Impfschutz gemäß §3.6 der Besonderen Bestimmungen der Landeskommission für Pferdeleistungsprüfungen Baden-Württemberg dürfen nicht auf das Gelände des Landwirtschaftlichen Hauptfestes gebracht werden.</a:t>
            </a:r>
          </a:p>
          <a:p>
            <a:r>
              <a:rPr lang="de-DE" altLang="de-DE" sz="1400" b="1" dirty="0">
                <a:solidFill>
                  <a:srgbClr val="FFC000"/>
                </a:solidFill>
                <a:effectLst>
                  <a:outerShdw blurRad="38100" dist="38100" dir="2700000" algn="tl">
                    <a:srgbClr val="000000">
                      <a:alpha val="43137"/>
                    </a:srgbClr>
                  </a:outerShdw>
                </a:effectLst>
              </a:rPr>
              <a:t>Dies wird bei der Einfahrt auf das Gelände vom Amtstierarzt  geprüft werden.</a:t>
            </a:r>
          </a:p>
          <a:p>
            <a:endParaRPr lang="de-DE" altLang="de-DE" sz="1400" b="1" dirty="0">
              <a:solidFill>
                <a:srgbClr val="FFC000"/>
              </a:solidFill>
              <a:effectLst>
                <a:outerShdw blurRad="38100" dist="38100" dir="2700000" algn="tl">
                  <a:srgbClr val="000000">
                    <a:alpha val="43137"/>
                  </a:srgbClr>
                </a:outerShdw>
              </a:effectLst>
            </a:endParaRPr>
          </a:p>
          <a:p>
            <a:r>
              <a:rPr lang="de-DE" altLang="de-DE" sz="1400" b="1" dirty="0">
                <a:solidFill>
                  <a:srgbClr val="FFC000"/>
                </a:solidFill>
                <a:effectLst>
                  <a:outerShdw blurRad="38100" dist="38100" dir="2700000" algn="tl">
                    <a:srgbClr val="000000">
                      <a:alpha val="43137"/>
                    </a:srgbClr>
                  </a:outerShdw>
                </a:effectLst>
              </a:rPr>
              <a:t>§ 3.6:</a:t>
            </a:r>
          </a:p>
          <a:p>
            <a:r>
              <a:rPr lang="de-DE" altLang="de-DE" sz="1400" b="1" dirty="0">
                <a:solidFill>
                  <a:srgbClr val="FFC000"/>
                </a:solidFill>
                <a:effectLst>
                  <a:outerShdw blurRad="38100" dist="38100" dir="2700000" algn="tl">
                    <a:srgbClr val="000000">
                      <a:alpha val="43137"/>
                    </a:srgbClr>
                  </a:outerShdw>
                </a:effectLst>
              </a:rPr>
              <a:t>Die teilnehmenden Pferde müssen gegen Influenza-Viren geimpft sein. </a:t>
            </a:r>
          </a:p>
          <a:p>
            <a:r>
              <a:rPr lang="de-DE" altLang="de-DE" sz="1400" dirty="0">
                <a:solidFill>
                  <a:srgbClr val="FFC000"/>
                </a:solidFill>
                <a:effectLst>
                  <a:outerShdw blurRad="38100" dist="38100" dir="2700000" algn="tl">
                    <a:srgbClr val="000000">
                      <a:alpha val="43137"/>
                    </a:srgbClr>
                  </a:outerShdw>
                </a:effectLst>
              </a:rPr>
              <a:t>Impfungen gegen Influenzavirusinfektion sind von einem Tierarzt wie folgt durchzuführen und von </a:t>
            </a:r>
          </a:p>
          <a:p>
            <a:r>
              <a:rPr lang="de-DE" altLang="de-DE" sz="1400" dirty="0">
                <a:solidFill>
                  <a:srgbClr val="FFC000"/>
                </a:solidFill>
                <a:effectLst>
                  <a:outerShdw blurRad="38100" dist="38100" dir="2700000" algn="tl">
                    <a:srgbClr val="000000">
                      <a:alpha val="43137"/>
                    </a:srgbClr>
                  </a:outerShdw>
                </a:effectLst>
              </a:rPr>
              <a:t>diesem entsprechend, einschließl. Unterschrift und Stempel, im </a:t>
            </a:r>
            <a:r>
              <a:rPr lang="de-DE" altLang="de-DE" sz="1400" dirty="0" err="1">
                <a:solidFill>
                  <a:srgbClr val="FFC000"/>
                </a:solidFill>
                <a:effectLst>
                  <a:outerShdw blurRad="38100" dist="38100" dir="2700000" algn="tl">
                    <a:srgbClr val="000000">
                      <a:alpha val="43137"/>
                    </a:srgbClr>
                  </a:outerShdw>
                </a:effectLst>
              </a:rPr>
              <a:t>Equidenpass</a:t>
            </a:r>
            <a:r>
              <a:rPr lang="de-DE" altLang="de-DE" sz="1400" dirty="0">
                <a:solidFill>
                  <a:srgbClr val="FFC000"/>
                </a:solidFill>
                <a:effectLst>
                  <a:outerShdw blurRad="38100" dist="38100" dir="2700000" algn="tl">
                    <a:srgbClr val="000000">
                      <a:alpha val="43137"/>
                    </a:srgbClr>
                  </a:outerShdw>
                </a:effectLst>
              </a:rPr>
              <a:t> zu dokumentieren: </a:t>
            </a:r>
          </a:p>
          <a:p>
            <a:r>
              <a:rPr lang="de-DE" altLang="de-DE" sz="1400" dirty="0">
                <a:solidFill>
                  <a:srgbClr val="FFC000"/>
                </a:solidFill>
                <a:effectLst>
                  <a:outerShdw blurRad="38100" dist="38100" dir="2700000" algn="tl">
                    <a:srgbClr val="000000">
                      <a:alpha val="43137"/>
                    </a:srgbClr>
                  </a:outerShdw>
                </a:effectLst>
              </a:rPr>
              <a:t>A) </a:t>
            </a:r>
            <a:r>
              <a:rPr lang="de-DE" altLang="de-DE" sz="1400" dirty="0" err="1">
                <a:solidFill>
                  <a:srgbClr val="FFC000"/>
                </a:solidFill>
                <a:effectLst>
                  <a:outerShdw blurRad="38100" dist="38100" dir="2700000" algn="tl">
                    <a:srgbClr val="000000">
                      <a:alpha val="43137"/>
                    </a:srgbClr>
                  </a:outerShdw>
                </a:effectLst>
              </a:rPr>
              <a:t>Grundimmunsierung</a:t>
            </a:r>
            <a:r>
              <a:rPr lang="de-DE" altLang="de-DE" sz="1400" dirty="0">
                <a:solidFill>
                  <a:srgbClr val="FFC000"/>
                </a:solidFill>
                <a:effectLst>
                  <a:outerShdw blurRad="38100" dist="38100" dir="2700000" algn="tl">
                    <a:srgbClr val="000000">
                      <a:alpha val="43137"/>
                    </a:srgbClr>
                  </a:outerShdw>
                </a:effectLst>
              </a:rPr>
              <a:t>: Diese besteht aus drei Impfungen. Bei den ersten beiden Impfungen ist ein </a:t>
            </a:r>
          </a:p>
          <a:p>
            <a:r>
              <a:rPr lang="de-DE" altLang="de-DE" sz="1400" dirty="0">
                <a:solidFill>
                  <a:srgbClr val="FFC000"/>
                </a:solidFill>
                <a:effectLst>
                  <a:outerShdw blurRad="38100" dist="38100" dir="2700000" algn="tl">
                    <a:srgbClr val="000000">
                      <a:alpha val="43137"/>
                    </a:srgbClr>
                  </a:outerShdw>
                </a:effectLst>
              </a:rPr>
              <a:t>Abstand von mind. 28 Tagen bis höchstens 70 Tage einzuhalten. Die dritte Impfung ist im Abstand </a:t>
            </a:r>
          </a:p>
          <a:p>
            <a:r>
              <a:rPr lang="de-DE" altLang="de-DE" sz="1400" dirty="0">
                <a:solidFill>
                  <a:srgbClr val="FFC000"/>
                </a:solidFill>
                <a:effectLst>
                  <a:outerShdw blurRad="38100" dist="38100" dir="2700000" algn="tl">
                    <a:srgbClr val="000000">
                      <a:alpha val="43137"/>
                    </a:srgbClr>
                  </a:outerShdw>
                </a:effectLst>
              </a:rPr>
              <a:t>von max. 6 Monaten +21 Tage nach der zweiten Impfung durchzuführen. </a:t>
            </a:r>
          </a:p>
          <a:p>
            <a:r>
              <a:rPr lang="de-DE" altLang="de-DE" sz="1400" dirty="0">
                <a:solidFill>
                  <a:srgbClr val="FFC000"/>
                </a:solidFill>
                <a:effectLst>
                  <a:outerShdw blurRad="38100" dist="38100" dir="2700000" algn="tl">
                    <a:srgbClr val="000000">
                      <a:alpha val="43137"/>
                    </a:srgbClr>
                  </a:outerShdw>
                </a:effectLst>
              </a:rPr>
              <a:t>B) Wiederholungsimpfungen: Diese sind im Abstand von max. 6 Monaten +21 Tage durchzuführen. </a:t>
            </a:r>
          </a:p>
          <a:p>
            <a:endParaRPr lang="de-DE" altLang="de-DE" sz="1400" b="1" dirty="0">
              <a:solidFill>
                <a:srgbClr val="FFC000"/>
              </a:solidFill>
              <a:effectLst>
                <a:outerShdw blurRad="38100" dist="38100" dir="2700000" algn="tl">
                  <a:srgbClr val="000000">
                    <a:alpha val="43137"/>
                  </a:srgbClr>
                </a:outerShdw>
              </a:effectLst>
            </a:endParaRPr>
          </a:p>
          <a:p>
            <a:r>
              <a:rPr lang="de-DE" altLang="de-DE" sz="1400" b="1" dirty="0">
                <a:solidFill>
                  <a:srgbClr val="FFC000"/>
                </a:solidFill>
                <a:effectLst>
                  <a:outerShdw blurRad="38100" dist="38100" dir="2700000" algn="tl">
                    <a:srgbClr val="000000">
                      <a:alpha val="43137"/>
                    </a:srgbClr>
                  </a:outerShdw>
                </a:effectLst>
              </a:rPr>
              <a:t>Eine Teilnahme an einer BV oder einem WB ist möglich, wenn  </a:t>
            </a:r>
          </a:p>
          <a:p>
            <a:r>
              <a:rPr lang="de-DE" altLang="de-DE" sz="1400" dirty="0">
                <a:solidFill>
                  <a:srgbClr val="FFC000"/>
                </a:solidFill>
                <a:effectLst>
                  <a:outerShdw blurRad="38100" dist="38100" dir="2700000" algn="tl">
                    <a:srgbClr val="000000">
                      <a:alpha val="43137"/>
                    </a:srgbClr>
                  </a:outerShdw>
                </a:effectLst>
              </a:rPr>
              <a:t>a) bei der Grundimmunisierung die ersten beiden Impfungen erfolgt sind und nach der zweiten </a:t>
            </a:r>
          </a:p>
          <a:p>
            <a:r>
              <a:rPr lang="de-DE" altLang="de-DE" sz="1400" dirty="0">
                <a:solidFill>
                  <a:srgbClr val="FFC000"/>
                </a:solidFill>
                <a:effectLst>
                  <a:outerShdw blurRad="38100" dist="38100" dir="2700000" algn="tl">
                    <a:srgbClr val="000000">
                      <a:alpha val="43137"/>
                    </a:srgbClr>
                  </a:outerShdw>
                </a:effectLst>
              </a:rPr>
              <a:t>Impfung 14 Tage vergangen sind, </a:t>
            </a:r>
          </a:p>
          <a:p>
            <a:r>
              <a:rPr lang="de-DE" altLang="de-DE" sz="1400" dirty="0">
                <a:solidFill>
                  <a:srgbClr val="FFC000"/>
                </a:solidFill>
                <a:effectLst>
                  <a:outerShdw blurRad="38100" dist="38100" dir="2700000" algn="tl">
                    <a:srgbClr val="000000">
                      <a:alpha val="43137"/>
                    </a:srgbClr>
                  </a:outerShdw>
                </a:effectLst>
              </a:rPr>
              <a:t>b) bei Wiederholungsimpfungen und der dritten Impfung der </a:t>
            </a:r>
            <a:r>
              <a:rPr lang="de-DE" altLang="de-DE" sz="1400" dirty="0" err="1">
                <a:solidFill>
                  <a:srgbClr val="FFC000"/>
                </a:solidFill>
                <a:effectLst>
                  <a:outerShdw blurRad="38100" dist="38100" dir="2700000" algn="tl">
                    <a:srgbClr val="000000">
                      <a:alpha val="43137"/>
                    </a:srgbClr>
                  </a:outerShdw>
                </a:effectLst>
              </a:rPr>
              <a:t>Grundimmunsierung</a:t>
            </a:r>
            <a:r>
              <a:rPr lang="de-DE" altLang="de-DE" sz="1400" dirty="0">
                <a:solidFill>
                  <a:srgbClr val="FFC000"/>
                </a:solidFill>
                <a:effectLst>
                  <a:outerShdw blurRad="38100" dist="38100" dir="2700000" algn="tl">
                    <a:srgbClr val="000000">
                      <a:alpha val="43137"/>
                    </a:srgbClr>
                  </a:outerShdw>
                </a:effectLst>
              </a:rPr>
              <a:t> 7 Tage nach der </a:t>
            </a:r>
          </a:p>
          <a:p>
            <a:r>
              <a:rPr lang="de-DE" altLang="de-DE" sz="1400" dirty="0">
                <a:solidFill>
                  <a:srgbClr val="FFC000"/>
                </a:solidFill>
                <a:effectLst>
                  <a:outerShdw blurRad="38100" dist="38100" dir="2700000" algn="tl">
                    <a:srgbClr val="000000">
                      <a:alpha val="43137"/>
                    </a:srgbClr>
                  </a:outerShdw>
                </a:effectLst>
              </a:rPr>
              <a:t>letzten Impfung vergangen sind, </a:t>
            </a:r>
          </a:p>
          <a:p>
            <a:r>
              <a:rPr lang="de-DE" altLang="de-DE" sz="1400" dirty="0">
                <a:solidFill>
                  <a:srgbClr val="FFC000"/>
                </a:solidFill>
                <a:effectLst>
                  <a:outerShdw blurRad="38100" dist="38100" dir="2700000" algn="tl">
                    <a:srgbClr val="000000">
                      <a:alpha val="43137"/>
                    </a:srgbClr>
                  </a:outerShdw>
                </a:effectLst>
              </a:rPr>
              <a:t>c) bei fehlender Information über die Grundimmunisierung das Pferd in den letzten drei Jahren </a:t>
            </a:r>
          </a:p>
          <a:p>
            <a:r>
              <a:rPr lang="de-DE" altLang="de-DE" sz="1400" dirty="0">
                <a:solidFill>
                  <a:srgbClr val="FFC000"/>
                </a:solidFill>
                <a:effectLst>
                  <a:outerShdw blurRad="38100" dist="38100" dir="2700000" algn="tl">
                    <a:srgbClr val="000000">
                      <a:alpha val="43137"/>
                    </a:srgbClr>
                  </a:outerShdw>
                </a:effectLst>
              </a:rPr>
              <a:t>regelmäßig, d.h. im Abstand von max. 6 Monaten + 21 Tagen nachweislich geimpft wurden. </a:t>
            </a:r>
            <a:endParaRPr lang="de-DE" altLang="de-DE" sz="1200" dirty="0">
              <a:solidFill>
                <a:srgbClr val="FFC000"/>
              </a:solidFill>
              <a:effectLst>
                <a:outerShdw blurRad="38100" dist="38100" dir="2700000" algn="tl">
                  <a:srgbClr val="000000">
                    <a:alpha val="43137"/>
                  </a:srgbClr>
                </a:outerShdw>
              </a:effectLst>
            </a:endParaRPr>
          </a:p>
        </p:txBody>
      </p:sp>
      <p:sp>
        <p:nvSpPr>
          <p:cNvPr id="29" name="Textfeld 28"/>
          <p:cNvSpPr txBox="1"/>
          <p:nvPr/>
        </p:nvSpPr>
        <p:spPr>
          <a:xfrm>
            <a:off x="6920340" y="6466577"/>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spTree>
    <p:extLst>
      <p:ext uri="{BB962C8B-B14F-4D97-AF65-F5344CB8AC3E}">
        <p14:creationId xmlns:p14="http://schemas.microsoft.com/office/powerpoint/2010/main" val="364762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55" name="Objekt 5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1" name="Gruppieren 10"/>
          <p:cNvGrpSpPr/>
          <p:nvPr/>
        </p:nvGrpSpPr>
        <p:grpSpPr>
          <a:xfrm>
            <a:off x="0" y="-27384"/>
            <a:ext cx="9108504" cy="6858000"/>
            <a:chOff x="0" y="0"/>
            <a:chExt cx="9108504" cy="6858000"/>
          </a:xfrm>
        </p:grpSpPr>
        <p:sp>
          <p:nvSpPr>
            <p:cNvPr id="13" name="Rechteck 12"/>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0" name="Textfeld 19"/>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sp>
        <p:nvSpPr>
          <p:cNvPr id="29" name="Textfeld 28"/>
          <p:cNvSpPr txBox="1"/>
          <p:nvPr/>
        </p:nvSpPr>
        <p:spPr>
          <a:xfrm>
            <a:off x="6920340" y="6466577"/>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sp>
        <p:nvSpPr>
          <p:cNvPr id="3" name="Textfeld 2"/>
          <p:cNvSpPr txBox="1"/>
          <p:nvPr/>
        </p:nvSpPr>
        <p:spPr>
          <a:xfrm>
            <a:off x="323528" y="1334953"/>
            <a:ext cx="8484019" cy="4862870"/>
          </a:xfrm>
          <a:prstGeom prst="rect">
            <a:avLst/>
          </a:prstGeom>
          <a:noFill/>
        </p:spPr>
        <p:txBody>
          <a:bodyPr wrap="square" rtlCol="0">
            <a:spAutoFit/>
          </a:bodyPr>
          <a:lstStyle/>
          <a:p>
            <a:r>
              <a:rPr lang="x-none" sz="1000" b="1" dirty="0">
                <a:solidFill>
                  <a:srgbClr val="FFC000"/>
                </a:solidFill>
                <a:effectLst>
                  <a:outerShdw blurRad="38100" dist="38100" dir="2700000" algn="tl">
                    <a:srgbClr val="000000">
                      <a:alpha val="43137"/>
                    </a:srgbClr>
                  </a:outerShdw>
                </a:effectLst>
              </a:rPr>
              <a:t>WB  </a:t>
            </a:r>
            <a:r>
              <a:rPr lang="de-DE" sz="1000" b="1" dirty="0">
                <a:solidFill>
                  <a:srgbClr val="FFC000"/>
                </a:solidFill>
                <a:effectLst>
                  <a:outerShdw blurRad="38100" dist="38100" dir="2700000" algn="tl">
                    <a:srgbClr val="000000">
                      <a:alpha val="43137"/>
                    </a:srgbClr>
                  </a:outerShdw>
                </a:effectLst>
              </a:rPr>
              <a:t>1 </a:t>
            </a:r>
            <a:r>
              <a:rPr lang="x-none" sz="1000" b="1" dirty="0">
                <a:solidFill>
                  <a:srgbClr val="FFC000"/>
                </a:solidFill>
                <a:effectLst>
                  <a:outerShdw blurRad="38100" dist="38100" dir="2700000" algn="tl">
                    <a:srgbClr val="000000">
                      <a:alpha val="43137"/>
                    </a:srgbClr>
                  </a:outerShdw>
                </a:effectLst>
              </a:rPr>
              <a:t>(WBO/WB 255, abgeändert)</a:t>
            </a:r>
            <a:r>
              <a:rPr lang="de-DE" sz="1000" b="1" dirty="0">
                <a:solidFill>
                  <a:srgbClr val="FFC000"/>
                </a:solidFill>
                <a:effectLst>
                  <a:outerShdw blurRad="38100" dist="38100" dir="2700000" algn="tl">
                    <a:srgbClr val="000000">
                      <a:alpha val="43137"/>
                    </a:srgbClr>
                  </a:outerShdw>
                </a:effectLst>
              </a:rPr>
              <a:t>  </a:t>
            </a:r>
            <a:r>
              <a:rPr lang="x-none" sz="1000" b="1" dirty="0">
                <a:solidFill>
                  <a:srgbClr val="FFC000"/>
                </a:solidFill>
                <a:effectLst>
                  <a:outerShdw blurRad="38100" dist="38100" dir="2700000" algn="tl">
                    <a:srgbClr val="000000">
                      <a:alpha val="43137"/>
                    </a:srgbClr>
                  </a:outerShdw>
                </a:effectLst>
              </a:rPr>
              <a:t>Kostüm – Quadrillen WB</a:t>
            </a:r>
            <a:r>
              <a:rPr lang="de-DE" sz="1000" b="1" dirty="0">
                <a:solidFill>
                  <a:srgbClr val="FFC000"/>
                </a:solidFill>
                <a:effectLst>
                  <a:outerShdw blurRad="38100" dist="38100" dir="2700000" algn="tl">
                    <a:srgbClr val="000000">
                      <a:alpha val="43137"/>
                    </a:srgbClr>
                  </a:outerShdw>
                </a:effectLst>
              </a:rPr>
              <a:t> für 4 Reiter  (Niveau E Dressur)</a:t>
            </a:r>
          </a:p>
          <a:p>
            <a:r>
              <a:rPr lang="de-DE" sz="1000" dirty="0">
                <a:solidFill>
                  <a:srgbClr val="FFC000"/>
                </a:solidFill>
                <a:effectLst>
                  <a:outerShdw blurRad="38100" dist="38100" dir="2700000" algn="tl">
                    <a:srgbClr val="000000">
                      <a:alpha val="43137"/>
                    </a:srgbClr>
                  </a:outerShdw>
                </a:effectLst>
              </a:rPr>
              <a:t> </a:t>
            </a:r>
          </a:p>
          <a:p>
            <a:r>
              <a:rPr lang="de-DE" sz="1000" u="sng" dirty="0">
                <a:solidFill>
                  <a:srgbClr val="FFC000"/>
                </a:solidFill>
                <a:effectLst>
                  <a:outerShdw blurRad="38100" dist="38100" dir="2700000" algn="tl">
                    <a:srgbClr val="000000">
                      <a:alpha val="43137"/>
                    </a:srgbClr>
                  </a:outerShdw>
                </a:effectLst>
              </a:rPr>
              <a:t>Besondere Bestimmungen </a:t>
            </a:r>
            <a:r>
              <a:rPr lang="de-DE" sz="1000" u="sng" dirty="0" err="1">
                <a:solidFill>
                  <a:srgbClr val="FFC000"/>
                </a:solidFill>
                <a:effectLst>
                  <a:outerShdw blurRad="38100" dist="38100" dir="2700000" algn="tl">
                    <a:srgbClr val="000000">
                      <a:alpha val="43137"/>
                    </a:srgbClr>
                  </a:outerShdw>
                </a:effectLst>
              </a:rPr>
              <a:t>Quadrillenreiten</a:t>
            </a:r>
            <a:r>
              <a:rPr lang="de-DE" sz="1000" dirty="0">
                <a:solidFill>
                  <a:srgbClr val="FFC000"/>
                </a:solidFill>
                <a:effectLst>
                  <a:outerShdw blurRad="38100" dist="38100" dir="2700000" algn="tl">
                    <a:srgbClr val="000000">
                      <a:alpha val="43137"/>
                    </a:srgbClr>
                  </a:outerShdw>
                </a:effectLst>
              </a:rPr>
              <a:t>:</a:t>
            </a:r>
          </a:p>
          <a:p>
            <a:r>
              <a:rPr lang="de-DE" sz="1000" b="1" dirty="0">
                <a:solidFill>
                  <a:srgbClr val="FFC000"/>
                </a:solidFill>
                <a:effectLst>
                  <a:outerShdw blurRad="38100" dist="38100" dir="2700000" algn="tl">
                    <a:srgbClr val="000000">
                      <a:alpha val="43137"/>
                    </a:srgbClr>
                  </a:outerShdw>
                </a:effectLst>
              </a:rPr>
              <a:t> </a:t>
            </a:r>
            <a:endParaRPr lang="de-DE" sz="1000" dirty="0">
              <a:solidFill>
                <a:srgbClr val="FFC000"/>
              </a:solidFill>
              <a:effectLst>
                <a:outerShdw blurRad="38100" dist="38100" dir="2700000" algn="tl">
                  <a:srgbClr val="000000">
                    <a:alpha val="43137"/>
                  </a:srgbClr>
                </a:outerShdw>
              </a:effectLst>
            </a:endParaRPr>
          </a:p>
          <a:p>
            <a:r>
              <a:rPr lang="de-DE" sz="1000" b="1" dirty="0">
                <a:solidFill>
                  <a:srgbClr val="FFC000"/>
                </a:solidFill>
                <a:effectLst>
                  <a:outerShdw blurRad="38100" dist="38100" dir="2700000" algn="tl">
                    <a:srgbClr val="000000">
                      <a:alpha val="43137"/>
                    </a:srgbClr>
                  </a:outerShdw>
                </a:effectLst>
              </a:rPr>
              <a:t>Musik:</a:t>
            </a:r>
            <a:r>
              <a:rPr lang="de-DE" sz="1000" dirty="0">
                <a:solidFill>
                  <a:srgbClr val="FFC000"/>
                </a:solidFill>
                <a:effectLst>
                  <a:outerShdw blurRad="38100" dist="38100" dir="2700000" algn="tl">
                    <a:srgbClr val="000000">
                      <a:alpha val="43137"/>
                    </a:srgbClr>
                  </a:outerShdw>
                </a:effectLst>
              </a:rPr>
              <a:t> Die Musik-CD im Audioformat (kein MP3-Format, keine anderen Tonträger) muss bis Meldeschluss an der Meldestelle abgegeben werden. Unbedingt beschriften! </a:t>
            </a:r>
          </a:p>
          <a:p>
            <a:r>
              <a:rPr lang="de-DE" sz="1000" dirty="0">
                <a:solidFill>
                  <a:srgbClr val="FFC000"/>
                </a:solidFill>
                <a:effectLst>
                  <a:outerShdw blurRad="38100" dist="38100" dir="2700000" algn="tl">
                    <a:srgbClr val="000000">
                      <a:alpha val="43137"/>
                    </a:srgbClr>
                  </a:outerShdw>
                </a:effectLst>
              </a:rPr>
              <a:t>4 Reiter zeigen eine frei erfundene Quadrille.</a:t>
            </a:r>
          </a:p>
          <a:p>
            <a:r>
              <a:rPr lang="de-DE" sz="1000" dirty="0">
                <a:solidFill>
                  <a:srgbClr val="FFC000"/>
                </a:solidFill>
                <a:effectLst>
                  <a:outerShdw blurRad="38100" dist="38100" dir="2700000" algn="tl">
                    <a:srgbClr val="000000">
                      <a:alpha val="43137"/>
                    </a:srgbClr>
                  </a:outerShdw>
                </a:effectLst>
              </a:rPr>
              <a:t>Anforderungen: Das Reiten der drei Grundgangarten, Niveau Klasse E, Pferde anderer Reitweisen können statt des Galopps eine ihrer Spezialgangarten zeigen, 40 m Schritt am Stück sowie mind. 1 Volte links und 1 Volte rechts (10 m groß) müssen von allen Reitern geritten werden. Die Quadrille kann von einem Teamführer vorgestellt werden, Pfeifsignale oder Kommandos sind erlaubt. Die Musik soll entweder passend zu den Gangarten der Pferde gewählt werden oder unter ein Thema/Motto gestellt sein. Formationen können hintereinander, nebeneinander und getrennt geritten werden. Geritten wird auf einem Viereck 20 x 40 m.</a:t>
            </a:r>
          </a:p>
          <a:p>
            <a:r>
              <a:rPr lang="de-DE" sz="1000" u="sng" dirty="0">
                <a:solidFill>
                  <a:srgbClr val="FFC000"/>
                </a:solidFill>
                <a:effectLst>
                  <a:outerShdw blurRad="38100" dist="38100" dir="2700000" algn="tl">
                    <a:srgbClr val="000000">
                      <a:alpha val="43137"/>
                    </a:srgbClr>
                  </a:outerShdw>
                </a:effectLst>
              </a:rPr>
              <a:t>Bewertung: </a:t>
            </a:r>
          </a:p>
          <a:p>
            <a:r>
              <a:rPr lang="de-DE" sz="1000" dirty="0">
                <a:solidFill>
                  <a:srgbClr val="FFC000"/>
                </a:solidFill>
                <a:effectLst>
                  <a:outerShdw blurRad="38100" dist="38100" dir="2700000" algn="tl">
                    <a:srgbClr val="000000">
                      <a:alpha val="43137"/>
                    </a:srgbClr>
                  </a:outerShdw>
                </a:effectLst>
              </a:rPr>
              <a:t>Mit einer A- und einer B-Note analog Leitfaden „Mannschaftsdressur-Kür, Paar-/Dreierklasse, </a:t>
            </a:r>
            <a:r>
              <a:rPr lang="de-DE" sz="1000" dirty="0" err="1">
                <a:solidFill>
                  <a:srgbClr val="FFC000"/>
                </a:solidFill>
                <a:effectLst>
                  <a:outerShdw blurRad="38100" dist="38100" dir="2700000" algn="tl">
                    <a:srgbClr val="000000">
                      <a:alpha val="43137"/>
                    </a:srgbClr>
                  </a:outerShdw>
                </a:effectLst>
              </a:rPr>
              <a:t>Quadrillenreiten</a:t>
            </a:r>
            <a:r>
              <a:rPr lang="de-DE" sz="1000" dirty="0">
                <a:solidFill>
                  <a:srgbClr val="FFC000"/>
                </a:solidFill>
                <a:effectLst>
                  <a:outerShdw blurRad="38100" dist="38100" dir="2700000" algn="tl">
                    <a:srgbClr val="000000">
                      <a:alpha val="43137"/>
                    </a:srgbClr>
                  </a:outerShdw>
                </a:effectLst>
              </a:rPr>
              <a:t>“ (s. WBO S. 134). Sturz und/oder Verlassen des Vierecks mit 4 Hufen führt zum Ausschluss.</a:t>
            </a:r>
          </a:p>
          <a:p>
            <a:r>
              <a:rPr lang="de-DE" sz="1000" dirty="0">
                <a:solidFill>
                  <a:srgbClr val="FFC000"/>
                </a:solidFill>
                <a:effectLst>
                  <a:outerShdw blurRad="38100" dist="38100" dir="2700000" algn="tl">
                    <a:srgbClr val="000000">
                      <a:alpha val="43137"/>
                    </a:srgbClr>
                  </a:outerShdw>
                </a:effectLst>
              </a:rPr>
              <a:t>Dauer: 6 Minuten</a:t>
            </a:r>
          </a:p>
          <a:p>
            <a:r>
              <a:rPr lang="de-DE" sz="1000" dirty="0">
                <a:solidFill>
                  <a:srgbClr val="FFC000"/>
                </a:solidFill>
                <a:effectLst>
                  <a:outerShdw blurRad="38100" dist="38100" dir="2700000" algn="tl">
                    <a:srgbClr val="000000">
                      <a:alpha val="43137"/>
                    </a:srgbClr>
                  </a:outerShdw>
                </a:effectLst>
              </a:rPr>
              <a:t>Es siegt die Quadrille mit der höchsten WN (A-Note plus B-Note dividiert durch 2). Die weitere Platzierung erfolgt entsprechend der Höhe der erreichten WN.</a:t>
            </a:r>
          </a:p>
          <a:p>
            <a:r>
              <a:rPr lang="de-DE" sz="1000" dirty="0">
                <a:solidFill>
                  <a:srgbClr val="FFC000"/>
                </a:solidFill>
                <a:effectLst>
                  <a:outerShdw blurRad="38100" dist="38100" dir="2700000" algn="tl">
                    <a:srgbClr val="000000">
                      <a:alpha val="43137"/>
                    </a:srgbClr>
                  </a:outerShdw>
                </a:effectLst>
              </a:rPr>
              <a:t>Kostüme fließen in die B-Note mit ein.</a:t>
            </a:r>
          </a:p>
          <a:p>
            <a:r>
              <a:rPr lang="de-DE" sz="1000" u="heavy" dirty="0">
                <a:solidFill>
                  <a:srgbClr val="FFC000"/>
                </a:solidFill>
                <a:effectLst>
                  <a:outerShdw blurRad="38100" dist="38100" dir="2700000" algn="tl">
                    <a:srgbClr val="000000">
                      <a:alpha val="43137"/>
                    </a:srgbClr>
                  </a:outerShdw>
                </a:effectLst>
              </a:rPr>
              <a:t>Ausrüstung des Pferdes:</a:t>
            </a:r>
            <a:r>
              <a:rPr lang="de-DE" sz="1000" dirty="0">
                <a:solidFill>
                  <a:srgbClr val="FFC000"/>
                </a:solidFill>
                <a:effectLst>
                  <a:outerShdw blurRad="38100" dist="38100" dir="2700000" algn="tl">
                    <a:srgbClr val="000000">
                      <a:alpha val="43137"/>
                    </a:srgbClr>
                  </a:outerShdw>
                </a:effectLst>
              </a:rPr>
              <a:t> Sattel mit Steigbügeln, geeigneter Sattel anderer Reitweisen, Trensenzaum, geeignete Zäumung anderer Reitweisen mit einfach oder doppelt gebrochenem Gebiss, nur Gebisse ohne Hebelwirkung.</a:t>
            </a:r>
          </a:p>
          <a:p>
            <a:r>
              <a:rPr lang="de-DE" sz="1000" dirty="0">
                <a:solidFill>
                  <a:srgbClr val="FFC000"/>
                </a:solidFill>
                <a:effectLst>
                  <a:outerShdw blurRad="38100" dist="38100" dir="2700000" algn="tl">
                    <a:srgbClr val="000000">
                      <a:alpha val="43137"/>
                    </a:srgbClr>
                  </a:outerShdw>
                </a:effectLst>
              </a:rPr>
              <a:t>Erlaubt: Hilfszügel (kein gleitendes Ringmartingal) bei klassischer Zäumung, Bandagen.</a:t>
            </a:r>
          </a:p>
          <a:p>
            <a:r>
              <a:rPr lang="de-DE" sz="1000" u="heavy" dirty="0">
                <a:solidFill>
                  <a:srgbClr val="FFC000"/>
                </a:solidFill>
                <a:effectLst>
                  <a:outerShdw blurRad="38100" dist="38100" dir="2700000" algn="tl">
                    <a:srgbClr val="000000">
                      <a:alpha val="43137"/>
                    </a:srgbClr>
                  </a:outerShdw>
                </a:effectLst>
              </a:rPr>
              <a:t>Ausrüstung des Reiters:</a:t>
            </a:r>
            <a:r>
              <a:rPr lang="de-DE" sz="1000" dirty="0">
                <a:solidFill>
                  <a:srgbClr val="FFC000"/>
                </a:solidFill>
                <a:effectLst>
                  <a:outerShdw blurRad="38100" dist="38100" dir="2700000" algn="tl">
                    <a:srgbClr val="000000">
                      <a:alpha val="43137"/>
                    </a:srgbClr>
                  </a:outerShdw>
                </a:effectLst>
              </a:rPr>
              <a:t> Reitstiefel oder Stiefeletten, </a:t>
            </a:r>
            <a:r>
              <a:rPr lang="de-DE" sz="1000" dirty="0" err="1">
                <a:solidFill>
                  <a:srgbClr val="FFC000"/>
                </a:solidFill>
                <a:effectLst>
                  <a:outerShdw blurRad="38100" dist="38100" dir="2700000" algn="tl">
                    <a:srgbClr val="000000">
                      <a:alpha val="43137"/>
                    </a:srgbClr>
                  </a:outerShdw>
                </a:effectLst>
              </a:rPr>
              <a:t>Reithelm</a:t>
            </a:r>
            <a:r>
              <a:rPr lang="de-DE" sz="1000" dirty="0">
                <a:solidFill>
                  <a:srgbClr val="FFC000"/>
                </a:solidFill>
                <a:effectLst>
                  <a:outerShdw blurRad="38100" dist="38100" dir="2700000" algn="tl">
                    <a:srgbClr val="000000">
                      <a:alpha val="43137"/>
                    </a:srgbClr>
                  </a:outerShdw>
                </a:effectLst>
              </a:rPr>
              <a:t>. Geeignete Ausrüstung anderer Reitweisen. Kostüme (die nicht mehr als 1/3 des Pferdes verdecken),</a:t>
            </a:r>
          </a:p>
          <a:p>
            <a:r>
              <a:rPr lang="de-DE" sz="1000" dirty="0">
                <a:solidFill>
                  <a:srgbClr val="FFC000"/>
                </a:solidFill>
                <a:effectLst>
                  <a:outerShdw blurRad="38100" dist="38100" dir="2700000" algn="tl">
                    <a:srgbClr val="000000">
                      <a:alpha val="43137"/>
                    </a:srgbClr>
                  </a:outerShdw>
                </a:effectLst>
              </a:rPr>
              <a:t>Erlaubt: Gerte (max. 120 cm inkl. Schlag), „Sporen“ gem. WBO, S. 9 ohne Rädchen mit glatten, abgerundeten Endflächen. </a:t>
            </a:r>
          </a:p>
          <a:p>
            <a:r>
              <a:rPr lang="de-DE" sz="1000" dirty="0">
                <a:solidFill>
                  <a:srgbClr val="FFC000"/>
                </a:solidFill>
                <a:effectLst>
                  <a:outerShdw blurRad="38100" dist="38100" dir="2700000" algn="tl">
                    <a:srgbClr val="000000">
                      <a:alpha val="43137"/>
                    </a:srgbClr>
                  </a:outerShdw>
                </a:effectLst>
              </a:rPr>
              <a:t>Zusätzliche Bestimmungen:</a:t>
            </a:r>
          </a:p>
          <a:p>
            <a:r>
              <a:rPr lang="de-DE" sz="1000" dirty="0">
                <a:solidFill>
                  <a:srgbClr val="FFC000"/>
                </a:solidFill>
                <a:effectLst>
                  <a:outerShdw blurRad="38100" dist="38100" dir="2700000" algn="tl">
                    <a:srgbClr val="000000">
                      <a:alpha val="43137"/>
                    </a:srgbClr>
                  </a:outerShdw>
                </a:effectLst>
              </a:rPr>
              <a:t>Mindestalter des Pferdes: 4 Jahre</a:t>
            </a:r>
          </a:p>
          <a:p>
            <a:r>
              <a:rPr lang="de-DE" sz="1000" dirty="0">
                <a:solidFill>
                  <a:srgbClr val="FFC000"/>
                </a:solidFill>
                <a:effectLst>
                  <a:outerShdw blurRad="38100" dist="38100" dir="2700000" algn="tl">
                    <a:srgbClr val="000000">
                      <a:alpha val="43137"/>
                    </a:srgbClr>
                  </a:outerShdw>
                </a:effectLst>
              </a:rPr>
              <a:t>Mindestalter des Reiters: 6 Jahre</a:t>
            </a:r>
          </a:p>
          <a:p>
            <a:r>
              <a:rPr lang="de-DE" sz="1000" dirty="0">
                <a:solidFill>
                  <a:srgbClr val="FFC000"/>
                </a:solidFill>
                <a:effectLst>
                  <a:outerShdw blurRad="38100" dist="38100" dir="2700000" algn="tl">
                    <a:srgbClr val="000000">
                      <a:alpha val="43137"/>
                    </a:srgbClr>
                  </a:outerShdw>
                </a:effectLst>
              </a:rPr>
              <a:t>Einsatz: entfällt</a:t>
            </a:r>
          </a:p>
          <a:p>
            <a:r>
              <a:rPr lang="de-DE" sz="1000" dirty="0">
                <a:solidFill>
                  <a:srgbClr val="FFC000"/>
                </a:solidFill>
                <a:effectLst>
                  <a:outerShdw blurRad="38100" dist="38100" dir="2700000" algn="tl">
                    <a:srgbClr val="000000">
                      <a:alpha val="43137"/>
                    </a:srgbClr>
                  </a:outerShdw>
                </a:effectLst>
              </a:rPr>
              <a:t>VN: entfällt</a:t>
            </a:r>
          </a:p>
          <a:p>
            <a:r>
              <a:rPr lang="de-DE" sz="1000" dirty="0">
                <a:solidFill>
                  <a:srgbClr val="FFC000"/>
                </a:solidFill>
                <a:effectLst>
                  <a:outerShdw blurRad="38100" dist="38100" dir="2700000" algn="tl">
                    <a:srgbClr val="000000">
                      <a:alpha val="43137"/>
                    </a:srgbClr>
                  </a:outerShdw>
                </a:effectLst>
              </a:rPr>
              <a:t>SF: Los</a:t>
            </a:r>
          </a:p>
          <a:p>
            <a:endParaRPr lang="de-DE" sz="1000" dirty="0">
              <a:solidFill>
                <a:srgbClr val="FFC000"/>
              </a:solidFill>
              <a:effectLst>
                <a:outerShdw blurRad="38100" dist="38100" dir="2700000" algn="tl">
                  <a:srgbClr val="000000">
                    <a:alpha val="43137"/>
                  </a:srgbClr>
                </a:outerShdw>
              </a:effectLst>
            </a:endParaRPr>
          </a:p>
        </p:txBody>
      </p:sp>
      <p:pic>
        <p:nvPicPr>
          <p:cNvPr id="18" name="Grafik 17"/>
          <p:cNvPicPr/>
          <p:nvPr/>
        </p:nvPicPr>
        <p:blipFill>
          <a:blip r:embed="rId6" cstate="print">
            <a:extLst>
              <a:ext uri="{28A0092B-C50C-407E-A947-70E740481C1C}">
                <a14:useLocalDpi xmlns:a14="http://schemas.microsoft.com/office/drawing/2010/main" val="0"/>
              </a:ext>
            </a:extLst>
          </a:blip>
          <a:stretch>
            <a:fillRect/>
          </a:stretch>
        </p:blipFill>
        <p:spPr>
          <a:xfrm>
            <a:off x="5292080" y="5085184"/>
            <a:ext cx="2423654" cy="1372451"/>
          </a:xfrm>
          <a:prstGeom prst="rect">
            <a:avLst/>
          </a:prstGeom>
        </p:spPr>
      </p:pic>
    </p:spTree>
    <p:extLst>
      <p:ext uri="{BB962C8B-B14F-4D97-AF65-F5344CB8AC3E}">
        <p14:creationId xmlns:p14="http://schemas.microsoft.com/office/powerpoint/2010/main" val="320436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5" name="Objekt 54" hidden="1"/>
          <p:cNvGraphicFramePr>
            <a:graphicFrameLocks noChangeAspect="1"/>
          </p:cNvGraphicFramePr>
          <p:nvPr>
            <p:custDataLst>
              <p:tags r:id="rId1"/>
            </p:custDataLst>
            <p:extLst>
              <p:ext uri="{D42A27DB-BD31-4B8C-83A1-F6EECF244321}">
                <p14:modId xmlns:p14="http://schemas.microsoft.com/office/powerpoint/2010/main" val="2456763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55" name="Objekt 5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1" name="Gruppieren 10"/>
          <p:cNvGrpSpPr/>
          <p:nvPr/>
        </p:nvGrpSpPr>
        <p:grpSpPr>
          <a:xfrm>
            <a:off x="0" y="-27384"/>
            <a:ext cx="9108504" cy="6858000"/>
            <a:chOff x="0" y="0"/>
            <a:chExt cx="9108504" cy="6858000"/>
          </a:xfrm>
        </p:grpSpPr>
        <p:sp>
          <p:nvSpPr>
            <p:cNvPr id="13" name="Rechteck 12"/>
            <p:cNvSpPr/>
            <p:nvPr/>
          </p:nvSpPr>
          <p:spPr>
            <a:xfrm>
              <a:off x="0" y="0"/>
              <a:ext cx="9108504" cy="6858000"/>
            </a:xfrm>
            <a:prstGeom prst="rect">
              <a:avLst/>
            </a:prstGeom>
            <a:solidFill>
              <a:srgbClr val="4F81BD">
                <a:alpha val="0"/>
              </a:srgbClr>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374" y="63374"/>
              <a:ext cx="8981038" cy="6735778"/>
            </a:xfrm>
            <a:prstGeom prst="rect">
              <a:avLst/>
            </a:prstGeom>
            <a:solidFill>
              <a:srgbClr val="4F81BD">
                <a:alpha val="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17695" y="126749"/>
              <a:ext cx="8863343" cy="6618083"/>
            </a:xfrm>
            <a:prstGeom prst="rect">
              <a:avLst/>
            </a:prstGeom>
            <a:gradFill flip="none" rotWithShape="1">
              <a:gsLst>
                <a:gs pos="0">
                  <a:schemeClr val="accent1">
                    <a:lumMod val="0"/>
                    <a:lumOff val="100000"/>
                  </a:schemeClr>
                </a:gs>
                <a:gs pos="16000">
                  <a:schemeClr val="accent1">
                    <a:lumMod val="0"/>
                    <a:lumOff val="100000"/>
                  </a:schemeClr>
                </a:gs>
                <a:gs pos="100000">
                  <a:schemeClr val="tx1">
                    <a:lumMod val="85000"/>
                    <a:lumOff val="15000"/>
                  </a:schemeClr>
                </a:gs>
              </a:gsLst>
              <a:path path="circle">
                <a:fillToRect l="50000" t="-80000" r="50000" b="180000"/>
              </a:path>
              <a:tileRect/>
            </a:gra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0" name="Textfeld 19"/>
          <p:cNvSpPr txBox="1"/>
          <p:nvPr/>
        </p:nvSpPr>
        <p:spPr>
          <a:xfrm>
            <a:off x="264445" y="260648"/>
            <a:ext cx="8628035" cy="707886"/>
          </a:xfrm>
          <a:prstGeom prst="rect">
            <a:avLst/>
          </a:prstGeom>
          <a:noFill/>
        </p:spPr>
        <p:txBody>
          <a:bodyPr wrap="square" rtlCol="0">
            <a:spAutoFit/>
          </a:bodyPr>
          <a:lstStyle/>
          <a:p>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Erstes bundesweites Allroundreiter Championat in Stuttgart </a:t>
            </a:r>
            <a:b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beim 101. landwirtschaftlichen Hauptfest auf dem Cannstatter Wasen </a:t>
            </a:r>
          </a:p>
        </p:txBody>
      </p:sp>
      <p:sp>
        <p:nvSpPr>
          <p:cNvPr id="29" name="Textfeld 28"/>
          <p:cNvSpPr txBox="1"/>
          <p:nvPr/>
        </p:nvSpPr>
        <p:spPr>
          <a:xfrm>
            <a:off x="6920340" y="6466577"/>
            <a:ext cx="1614545" cy="215444"/>
          </a:xfrm>
          <a:prstGeom prst="rect">
            <a:avLst/>
          </a:prstGeom>
          <a:noFill/>
        </p:spPr>
        <p:txBody>
          <a:bodyPr wrap="none" rtlCol="0">
            <a:spAutoFit/>
          </a:bodyPr>
          <a:lstStyle/>
          <a:p>
            <a:r>
              <a:rPr lang="de-DE" sz="800" dirty="0">
                <a:solidFill>
                  <a:srgbClr val="FFC000"/>
                </a:solidFill>
                <a:latin typeface="Arial" panose="020B0604020202020204" pitchFamily="34" charset="0"/>
                <a:cs typeface="Arial" panose="020B0604020202020204" pitchFamily="34" charset="0"/>
              </a:rPr>
              <a:t>Lukas Vogt, WPSV, April 2022</a:t>
            </a:r>
          </a:p>
        </p:txBody>
      </p:sp>
      <p:sp>
        <p:nvSpPr>
          <p:cNvPr id="2" name="Textfeld 1"/>
          <p:cNvSpPr txBox="1"/>
          <p:nvPr/>
        </p:nvSpPr>
        <p:spPr>
          <a:xfrm>
            <a:off x="323528" y="1307714"/>
            <a:ext cx="8496944" cy="5632311"/>
          </a:xfrm>
          <a:prstGeom prst="rect">
            <a:avLst/>
          </a:prstGeom>
          <a:noFill/>
        </p:spPr>
        <p:txBody>
          <a:bodyPr wrap="square" rtlCol="0">
            <a:spAutoFit/>
          </a:bodyPr>
          <a:lstStyle/>
          <a:p>
            <a:r>
              <a:rPr lang="x-none" sz="1000" b="1" dirty="0">
                <a:solidFill>
                  <a:srgbClr val="FFC000"/>
                </a:solidFill>
                <a:effectLst>
                  <a:outerShdw blurRad="38100" dist="38100" dir="2700000" algn="tl">
                    <a:srgbClr val="000000">
                      <a:alpha val="43137"/>
                    </a:srgbClr>
                  </a:outerShdw>
                </a:effectLst>
              </a:rPr>
              <a:t>WB </a:t>
            </a:r>
            <a:r>
              <a:rPr lang="de-DE" sz="1000" b="1" dirty="0">
                <a:solidFill>
                  <a:srgbClr val="FFC000"/>
                </a:solidFill>
                <a:effectLst>
                  <a:outerShdw blurRad="38100" dist="38100" dir="2700000" algn="tl">
                    <a:srgbClr val="000000">
                      <a:alpha val="43137"/>
                    </a:srgbClr>
                  </a:outerShdw>
                </a:effectLst>
              </a:rPr>
              <a:t>2</a:t>
            </a:r>
            <a:r>
              <a:rPr lang="x-none" sz="1000" b="1" dirty="0">
                <a:solidFill>
                  <a:srgbClr val="FFC000"/>
                </a:solidFill>
                <a:effectLst>
                  <a:outerShdw blurRad="38100" dist="38100" dir="2700000" algn="tl">
                    <a:srgbClr val="000000">
                      <a:alpha val="43137"/>
                    </a:srgbClr>
                  </a:outerShdw>
                </a:effectLst>
              </a:rPr>
              <a:t>  (WBO/WB 203) Aktionsparcours Zeit (Stufe 2</a:t>
            </a:r>
            <a:r>
              <a:rPr lang="de-DE" sz="1000" b="1" dirty="0">
                <a:solidFill>
                  <a:srgbClr val="FFC000"/>
                </a:solidFill>
                <a:effectLst>
                  <a:outerShdw blurRad="38100" dist="38100" dir="2700000" algn="tl">
                    <a:srgbClr val="000000">
                      <a:alpha val="43137"/>
                    </a:srgbClr>
                  </a:outerShdw>
                </a:effectLst>
              </a:rPr>
              <a:t>-3</a:t>
            </a:r>
            <a:r>
              <a:rPr lang="x-none" sz="1000" b="1" dirty="0">
                <a:solidFill>
                  <a:srgbClr val="FFC000"/>
                </a:solidFill>
                <a:effectLst>
                  <a:outerShdw blurRad="38100" dist="38100" dir="2700000" algn="tl">
                    <a:srgbClr val="000000">
                      <a:alpha val="43137"/>
                    </a:srgbClr>
                  </a:outerShdw>
                </a:effectLst>
              </a:rPr>
              <a:t>)</a:t>
            </a:r>
            <a:endParaRPr lang="de-DE" sz="1000" b="1" dirty="0">
              <a:solidFill>
                <a:srgbClr val="FFC000"/>
              </a:solidFill>
              <a:effectLst>
                <a:outerShdw blurRad="38100" dist="38100" dir="2700000" algn="tl">
                  <a:srgbClr val="000000">
                    <a:alpha val="43137"/>
                  </a:srgbClr>
                </a:outerShdw>
              </a:effectLst>
            </a:endParaRPr>
          </a:p>
          <a:p>
            <a:r>
              <a:rPr lang="de-DE" sz="1000" dirty="0">
                <a:solidFill>
                  <a:srgbClr val="FFC000"/>
                </a:solidFill>
                <a:effectLst>
                  <a:outerShdw blurRad="38100" dist="38100" dir="2700000" algn="tl">
                    <a:srgbClr val="000000">
                      <a:alpha val="43137"/>
                    </a:srgbClr>
                  </a:outerShdw>
                </a:effectLst>
              </a:rPr>
              <a:t>Wettbewerb wird einzeln geritten. Die Zeit wird einzeln genommen. Die Mannschaften werden auf Basis der Gesamtzeit aller Starter (Addition der vier Einzelzeiten) der Mannschaft rangiert. Nicht gestartete oder ausgeschiedene Mannschaftsmitglieder werden mit der langsamsten gemessenen Zeit des Wettbewerbs plus 10 Sekunden gewertet.</a:t>
            </a:r>
          </a:p>
          <a:p>
            <a:r>
              <a:rPr lang="de-DE" sz="1000" dirty="0">
                <a:solidFill>
                  <a:srgbClr val="FFC000"/>
                </a:solidFill>
                <a:effectLst>
                  <a:outerShdw blurRad="38100" dist="38100" dir="2700000" algn="tl">
                    <a:srgbClr val="000000">
                      <a:alpha val="43137"/>
                    </a:srgbClr>
                  </a:outerShdw>
                </a:effectLst>
              </a:rPr>
              <a:t> </a:t>
            </a:r>
          </a:p>
          <a:p>
            <a:r>
              <a:rPr lang="de-DE" sz="1000" u="sng" dirty="0">
                <a:solidFill>
                  <a:srgbClr val="FFC000"/>
                </a:solidFill>
                <a:effectLst>
                  <a:outerShdw blurRad="38100" dist="38100" dir="2700000" algn="tl">
                    <a:srgbClr val="000000">
                      <a:alpha val="43137"/>
                    </a:srgbClr>
                  </a:outerShdw>
                </a:effectLst>
              </a:rPr>
              <a:t>Anforderungen:</a:t>
            </a:r>
          </a:p>
          <a:p>
            <a:r>
              <a:rPr lang="de-DE" sz="1000" dirty="0">
                <a:solidFill>
                  <a:srgbClr val="FFC000"/>
                </a:solidFill>
                <a:effectLst>
                  <a:outerShdw blurRad="38100" dist="38100" dir="2700000" algn="tl">
                    <a:srgbClr val="000000">
                      <a:alpha val="43137"/>
                    </a:srgbClr>
                  </a:outerShdw>
                </a:effectLst>
              </a:rPr>
              <a:t>Der Aktionsparcours (Stufe 2-3) besteht </a:t>
            </a:r>
            <a:r>
              <a:rPr lang="de-DE" sz="1000" u="sng" dirty="0">
                <a:solidFill>
                  <a:srgbClr val="FFC000"/>
                </a:solidFill>
                <a:effectLst>
                  <a:outerShdw blurRad="38100" dist="38100" dir="2700000" algn="tl">
                    <a:srgbClr val="000000">
                      <a:alpha val="43137"/>
                    </a:srgbClr>
                  </a:outerShdw>
                </a:effectLst>
              </a:rPr>
              <a:t>z.B</a:t>
            </a:r>
            <a:r>
              <a:rPr lang="de-DE" sz="1000" dirty="0">
                <a:solidFill>
                  <a:srgbClr val="FFC000"/>
                </a:solidFill>
                <a:effectLst>
                  <a:outerShdw blurRad="38100" dist="38100" dir="2700000" algn="tl">
                    <a:srgbClr val="000000">
                      <a:alpha val="43137"/>
                    </a:srgbClr>
                  </a:outerShdw>
                </a:effectLst>
              </a:rPr>
              <a:t>. aus folgenden 8 Aufgaben:</a:t>
            </a:r>
          </a:p>
          <a:p>
            <a:r>
              <a:rPr lang="de-DE" sz="1000" dirty="0">
                <a:solidFill>
                  <a:srgbClr val="FFC000"/>
                </a:solidFill>
                <a:effectLst>
                  <a:outerShdw blurRad="38100" dist="38100" dir="2700000" algn="tl">
                    <a:srgbClr val="000000">
                      <a:alpha val="43137"/>
                    </a:srgbClr>
                  </a:outerShdw>
                </a:effectLst>
              </a:rPr>
              <a:t>„Engpass“ , „Querschlag“ , „Abwehren“ , „Dickicht“ , „Slalom“ , „Rein-Raus“ , „Sprung“ , „</a:t>
            </a:r>
            <a:r>
              <a:rPr lang="de-DE" sz="1000" dirty="0" err="1">
                <a:solidFill>
                  <a:srgbClr val="FFC000"/>
                </a:solidFill>
                <a:effectLst>
                  <a:outerShdw blurRad="38100" dist="38100" dir="2700000" algn="tl">
                    <a:srgbClr val="000000">
                      <a:alpha val="43137"/>
                    </a:srgbClr>
                  </a:outerShdw>
                </a:effectLst>
              </a:rPr>
              <a:t>Querast</a:t>
            </a:r>
            <a:r>
              <a:rPr lang="de-DE" sz="1000" dirty="0">
                <a:solidFill>
                  <a:srgbClr val="FFC000"/>
                </a:solidFill>
                <a:effectLst>
                  <a:outerShdw blurRad="38100" dist="38100" dir="2700000" algn="tl">
                    <a:srgbClr val="000000">
                      <a:alpha val="43137"/>
                    </a:srgbClr>
                  </a:outerShdw>
                </a:effectLst>
              </a:rPr>
              <a:t>“  auf einer Fläche von ca. 30 x 60 m. </a:t>
            </a:r>
          </a:p>
          <a:p>
            <a:r>
              <a:rPr lang="de-DE" sz="1000" dirty="0">
                <a:solidFill>
                  <a:srgbClr val="FFC000"/>
                </a:solidFill>
                <a:effectLst>
                  <a:outerShdw blurRad="38100" dist="38100" dir="2700000" algn="tl">
                    <a:srgbClr val="000000">
                      <a:alpha val="43137"/>
                    </a:srgbClr>
                  </a:outerShdw>
                </a:effectLst>
              </a:rPr>
              <a:t>Details zu den Aufgaben können der Broschüre „</a:t>
            </a:r>
            <a:r>
              <a:rPr lang="de-DE" sz="1000" dirty="0" err="1">
                <a:solidFill>
                  <a:srgbClr val="FFC000"/>
                </a:solidFill>
                <a:effectLst>
                  <a:outerShdw blurRad="38100" dist="38100" dir="2700000" algn="tl">
                    <a:srgbClr val="000000">
                      <a:alpha val="43137"/>
                    </a:srgbClr>
                  </a:outerShdw>
                </a:effectLst>
              </a:rPr>
              <a:t>Allround</a:t>
            </a:r>
            <a:r>
              <a:rPr lang="de-DE" sz="1000" dirty="0">
                <a:solidFill>
                  <a:srgbClr val="FFC000"/>
                </a:solidFill>
                <a:effectLst>
                  <a:outerShdw blurRad="38100" dist="38100" dir="2700000" algn="tl">
                    <a:srgbClr val="000000">
                      <a:alpha val="43137"/>
                    </a:srgbClr>
                  </a:outerShdw>
                </a:effectLst>
              </a:rPr>
              <a:t> Wettbewerbe für Halle und Platz </a:t>
            </a:r>
            <a:r>
              <a:rPr lang="de-DE" sz="1000" u="sng" dirty="0">
                <a:solidFill>
                  <a:srgbClr val="FFC000"/>
                </a:solidFill>
                <a:effectLst>
                  <a:outerShdw blurRad="38100" dist="38100" dir="2700000" algn="tl">
                    <a:srgbClr val="000000">
                      <a:alpha val="43137"/>
                    </a:srgbClr>
                  </a:outerShdw>
                </a:effectLst>
              </a:rPr>
              <a:t>(Ausgabe 2018)</a:t>
            </a:r>
            <a:r>
              <a:rPr lang="de-DE" sz="1000" dirty="0">
                <a:solidFill>
                  <a:srgbClr val="FFC000"/>
                </a:solidFill>
                <a:effectLst>
                  <a:outerShdw blurRad="38100" dist="38100" dir="2700000" algn="tl">
                    <a:srgbClr val="000000">
                      <a:alpha val="43137"/>
                    </a:srgbClr>
                  </a:outerShdw>
                </a:effectLst>
              </a:rPr>
              <a:t>“ entnommen werden (bestellbar unter https://www.pferd-aktuell.de/shop/index.php/cat/c98_Breitensport.html). Es werden ausschließlich Aufgaben aus dem Standardheft verlangt.</a:t>
            </a:r>
          </a:p>
          <a:p>
            <a:r>
              <a:rPr lang="de-DE" sz="1000" dirty="0">
                <a:solidFill>
                  <a:srgbClr val="FFC000"/>
                </a:solidFill>
                <a:effectLst>
                  <a:outerShdw blurRad="38100" dist="38100" dir="2700000" algn="tl">
                    <a:srgbClr val="000000">
                      <a:alpha val="43137"/>
                    </a:srgbClr>
                  </a:outerShdw>
                </a:effectLst>
              </a:rPr>
              <a:t>Bewertung:</a:t>
            </a:r>
          </a:p>
          <a:p>
            <a:r>
              <a:rPr lang="de-DE" sz="1000" dirty="0">
                <a:solidFill>
                  <a:srgbClr val="FFC000"/>
                </a:solidFill>
                <a:effectLst>
                  <a:outerShdw blurRad="38100" dist="38100" dir="2700000" algn="tl">
                    <a:srgbClr val="000000">
                      <a:alpha val="43137"/>
                    </a:srgbClr>
                  </a:outerShdw>
                </a:effectLst>
              </a:rPr>
              <a:t>Modus 3 Zeitwertung. Die im Parcours gesammelten Fehler (max. 2 pro Aufgabe) werden mit 5 multipliziert und der benötigten Zeit hinzuaddiert.</a:t>
            </a:r>
          </a:p>
          <a:p>
            <a:r>
              <a:rPr lang="de-DE" sz="1000" dirty="0">
                <a:solidFill>
                  <a:srgbClr val="FFC000"/>
                </a:solidFill>
                <a:effectLst>
                  <a:outerShdw blurRad="38100" dist="38100" dir="2700000" algn="tl">
                    <a:srgbClr val="000000">
                      <a:alpha val="43137"/>
                    </a:srgbClr>
                  </a:outerShdw>
                </a:effectLst>
              </a:rPr>
              <a:t>Die Aufgaben sind in der vorgegebenen Reihenfolge zu bewältigen. Jede Aufgabe muss mindestens 1-mal versucht werden (max. 15 Sekunden je Hindernis). Nach 15 Sekunden wird geläutet und der Teilnehmer kann das nächste Hindernis anreiten. Es wird die Zeit zwischen dem Überreiten der Start- bis zur Ziellinie gemessen. Die Strafpunkte (Details zu den Aufgaben können der Broschüre „</a:t>
            </a:r>
            <a:r>
              <a:rPr lang="de-DE" sz="1000" dirty="0" err="1">
                <a:solidFill>
                  <a:srgbClr val="FFC000"/>
                </a:solidFill>
                <a:effectLst>
                  <a:outerShdw blurRad="38100" dist="38100" dir="2700000" algn="tl">
                    <a:srgbClr val="000000">
                      <a:alpha val="43137"/>
                    </a:srgbClr>
                  </a:outerShdw>
                </a:effectLst>
              </a:rPr>
              <a:t>Allround</a:t>
            </a:r>
            <a:r>
              <a:rPr lang="de-DE" sz="1000" dirty="0">
                <a:solidFill>
                  <a:srgbClr val="FFC000"/>
                </a:solidFill>
                <a:effectLst>
                  <a:outerShdw blurRad="38100" dist="38100" dir="2700000" algn="tl">
                    <a:srgbClr val="000000">
                      <a:alpha val="43137"/>
                    </a:srgbClr>
                  </a:outerShdw>
                </a:effectLst>
              </a:rPr>
              <a:t> Wettbewerbe für Halle und Platz </a:t>
            </a:r>
            <a:r>
              <a:rPr lang="de-DE" sz="1000" u="sng" dirty="0">
                <a:solidFill>
                  <a:srgbClr val="FFC000"/>
                </a:solidFill>
                <a:effectLst>
                  <a:outerShdw blurRad="38100" dist="38100" dir="2700000" algn="tl">
                    <a:srgbClr val="000000">
                      <a:alpha val="43137"/>
                    </a:srgbClr>
                  </a:outerShdw>
                </a:effectLst>
              </a:rPr>
              <a:t>(Ausgabe 2018)</a:t>
            </a:r>
            <a:r>
              <a:rPr lang="de-DE" sz="1000" dirty="0">
                <a:solidFill>
                  <a:srgbClr val="FFC000"/>
                </a:solidFill>
                <a:effectLst>
                  <a:outerShdw blurRad="38100" dist="38100" dir="2700000" algn="tl">
                    <a:srgbClr val="000000">
                      <a:alpha val="43137"/>
                    </a:srgbClr>
                  </a:outerShdw>
                </a:effectLst>
              </a:rPr>
              <a:t>“ entnommen werden) werden addiert. </a:t>
            </a:r>
          </a:p>
          <a:p>
            <a:r>
              <a:rPr lang="de-DE" sz="1000" u="heavy" dirty="0">
                <a:solidFill>
                  <a:srgbClr val="FFC000"/>
                </a:solidFill>
                <a:effectLst>
                  <a:outerShdw blurRad="38100" dist="38100" dir="2700000" algn="tl">
                    <a:srgbClr val="000000">
                      <a:alpha val="43137"/>
                    </a:srgbClr>
                  </a:outerShdw>
                </a:effectLst>
              </a:rPr>
              <a:t>Ausschluss:</a:t>
            </a:r>
            <a:endParaRPr lang="de-DE" sz="1000" dirty="0">
              <a:solidFill>
                <a:srgbClr val="FFC000"/>
              </a:solidFill>
              <a:effectLst>
                <a:outerShdw blurRad="38100" dist="38100" dir="2700000" algn="tl">
                  <a:srgbClr val="000000">
                    <a:alpha val="43137"/>
                  </a:srgbClr>
                </a:outerShdw>
              </a:effectLst>
            </a:endParaRPr>
          </a:p>
          <a:p>
            <a:r>
              <a:rPr lang="de-DE" sz="1000" dirty="0">
                <a:solidFill>
                  <a:srgbClr val="FFC000"/>
                </a:solidFill>
                <a:effectLst>
                  <a:outerShdw blurRad="38100" dist="38100" dir="2700000" algn="tl">
                    <a:srgbClr val="000000">
                      <a:alpha val="43137"/>
                    </a:srgbClr>
                  </a:outerShdw>
                </a:effectLst>
              </a:rPr>
              <a:t>•	Weiterreiten nach Nichtbewältigung einer Aufgabe, ohne das Klingelzeichen abzuwarten</a:t>
            </a:r>
          </a:p>
          <a:p>
            <a:r>
              <a:rPr lang="de-DE" sz="1000" dirty="0">
                <a:solidFill>
                  <a:srgbClr val="FFC000"/>
                </a:solidFill>
                <a:effectLst>
                  <a:outerShdw blurRad="38100" dist="38100" dir="2700000" algn="tl">
                    <a:srgbClr val="000000">
                      <a:alpha val="43137"/>
                    </a:srgbClr>
                  </a:outerShdw>
                </a:effectLst>
              </a:rPr>
              <a:t>•	Nach dem dritten Abklingeln im Gesamtparcours</a:t>
            </a:r>
          </a:p>
          <a:p>
            <a:r>
              <a:rPr lang="de-DE" sz="1000" dirty="0">
                <a:solidFill>
                  <a:srgbClr val="FFC000"/>
                </a:solidFill>
                <a:effectLst>
                  <a:outerShdw blurRad="38100" dist="38100" dir="2700000" algn="tl">
                    <a:srgbClr val="000000">
                      <a:alpha val="43137"/>
                    </a:srgbClr>
                  </a:outerShdw>
                </a:effectLst>
              </a:rPr>
              <a:t>•	Reiten einer falschen Reihenfolge</a:t>
            </a:r>
          </a:p>
          <a:p>
            <a:r>
              <a:rPr lang="de-DE" sz="1000" dirty="0">
                <a:solidFill>
                  <a:srgbClr val="FFC000"/>
                </a:solidFill>
                <a:effectLst>
                  <a:outerShdw blurRad="38100" dist="38100" dir="2700000" algn="tl">
                    <a:srgbClr val="000000">
                      <a:alpha val="43137"/>
                    </a:srgbClr>
                  </a:outerShdw>
                </a:effectLst>
              </a:rPr>
              <a:t>•	Reiten eines Hindernisses in der falschen Richtung</a:t>
            </a:r>
          </a:p>
          <a:p>
            <a:r>
              <a:rPr lang="de-DE" sz="1000" dirty="0">
                <a:solidFill>
                  <a:srgbClr val="FFC000"/>
                </a:solidFill>
                <a:effectLst>
                  <a:outerShdw blurRad="38100" dist="38100" dir="2700000" algn="tl">
                    <a:srgbClr val="000000">
                      <a:alpha val="43137"/>
                    </a:srgbClr>
                  </a:outerShdw>
                </a:effectLst>
              </a:rPr>
              <a:t>•	Auslassen eines Hindernisses ohne mindestens einen Versuch</a:t>
            </a:r>
          </a:p>
          <a:p>
            <a:r>
              <a:rPr lang="de-DE" sz="1000" dirty="0">
                <a:solidFill>
                  <a:srgbClr val="FFC000"/>
                </a:solidFill>
                <a:effectLst>
                  <a:outerShdw blurRad="38100" dist="38100" dir="2700000" algn="tl">
                    <a:srgbClr val="000000">
                      <a:alpha val="43137"/>
                    </a:srgbClr>
                  </a:outerShdw>
                </a:effectLst>
              </a:rPr>
              <a:t> </a:t>
            </a:r>
          </a:p>
          <a:p>
            <a:r>
              <a:rPr lang="de-DE" sz="1000" dirty="0">
                <a:solidFill>
                  <a:srgbClr val="FFC000"/>
                </a:solidFill>
                <a:effectLst>
                  <a:outerShdw blurRad="38100" dist="38100" dir="2700000" algn="tl">
                    <a:srgbClr val="000000">
                      <a:alpha val="43137"/>
                    </a:srgbClr>
                  </a:outerShdw>
                </a:effectLst>
              </a:rPr>
              <a:t>Ausrüstung:</a:t>
            </a:r>
          </a:p>
          <a:p>
            <a:r>
              <a:rPr lang="de-DE" sz="1000" u="heavy" dirty="0">
                <a:solidFill>
                  <a:srgbClr val="FFC000"/>
                </a:solidFill>
                <a:effectLst>
                  <a:outerShdw blurRad="38100" dist="38100" dir="2700000" algn="tl">
                    <a:srgbClr val="000000">
                      <a:alpha val="43137"/>
                    </a:srgbClr>
                  </a:outerShdw>
                </a:effectLst>
              </a:rPr>
              <a:t>Ausrüstung des Pferdes</a:t>
            </a:r>
            <a:r>
              <a:rPr lang="de-DE" sz="1000" dirty="0">
                <a:solidFill>
                  <a:srgbClr val="FFC000"/>
                </a:solidFill>
                <a:effectLst>
                  <a:outerShdw blurRad="38100" dist="38100" dir="2700000" algn="tl">
                    <a:srgbClr val="000000">
                      <a:alpha val="43137"/>
                    </a:srgbClr>
                  </a:outerShdw>
                </a:effectLst>
              </a:rPr>
              <a:t>: Sattel mit Steigbügeln, Trensenzaum, gebrochenes Gebiss ohne Hebelwirkung</a:t>
            </a:r>
          </a:p>
          <a:p>
            <a:r>
              <a:rPr lang="de-DE" sz="1000" dirty="0">
                <a:solidFill>
                  <a:srgbClr val="FFC000"/>
                </a:solidFill>
                <a:effectLst>
                  <a:outerShdw blurRad="38100" dist="38100" dir="2700000" algn="tl">
                    <a:srgbClr val="000000">
                      <a:alpha val="43137"/>
                    </a:srgbClr>
                  </a:outerShdw>
                </a:effectLst>
              </a:rPr>
              <a:t>Erlaubt: gleitendes Ringmartingal, Beinschutz</a:t>
            </a:r>
          </a:p>
          <a:p>
            <a:r>
              <a:rPr lang="de-DE" sz="1000" u="heavy" dirty="0">
                <a:solidFill>
                  <a:srgbClr val="FFC000"/>
                </a:solidFill>
                <a:effectLst>
                  <a:outerShdw blurRad="38100" dist="38100" dir="2700000" algn="tl">
                    <a:srgbClr val="000000">
                      <a:alpha val="43137"/>
                    </a:srgbClr>
                  </a:outerShdw>
                </a:effectLst>
              </a:rPr>
              <a:t>Ausrüstung des Reiters:</a:t>
            </a:r>
            <a:r>
              <a:rPr lang="de-DE" sz="1000" dirty="0">
                <a:solidFill>
                  <a:srgbClr val="FFC000"/>
                </a:solidFill>
                <a:effectLst>
                  <a:outerShdw blurRad="38100" dist="38100" dir="2700000" algn="tl">
                    <a:srgbClr val="000000">
                      <a:alpha val="43137"/>
                    </a:srgbClr>
                  </a:outerShdw>
                </a:effectLst>
              </a:rPr>
              <a:t> angemessene Reitkleidung, Reitstiefel oder </a:t>
            </a:r>
            <a:br>
              <a:rPr lang="de-DE" sz="1000" dirty="0">
                <a:solidFill>
                  <a:srgbClr val="FFC000"/>
                </a:solidFill>
                <a:effectLst>
                  <a:outerShdw blurRad="38100" dist="38100" dir="2700000" algn="tl">
                    <a:srgbClr val="000000">
                      <a:alpha val="43137"/>
                    </a:srgbClr>
                  </a:outerShdw>
                </a:effectLst>
              </a:rPr>
            </a:br>
            <a:r>
              <a:rPr lang="de-DE" sz="1000" dirty="0">
                <a:solidFill>
                  <a:srgbClr val="FFC000"/>
                </a:solidFill>
                <a:effectLst>
                  <a:outerShdw blurRad="38100" dist="38100" dir="2700000" algn="tl">
                    <a:srgbClr val="000000">
                      <a:alpha val="43137"/>
                    </a:srgbClr>
                  </a:outerShdw>
                </a:effectLst>
              </a:rPr>
              <a:t>Stiefeletten, </a:t>
            </a:r>
            <a:r>
              <a:rPr lang="de-DE" sz="1000" dirty="0" err="1">
                <a:solidFill>
                  <a:srgbClr val="FFC000"/>
                </a:solidFill>
                <a:effectLst>
                  <a:outerShdw blurRad="38100" dist="38100" dir="2700000" algn="tl">
                    <a:srgbClr val="000000">
                      <a:alpha val="43137"/>
                    </a:srgbClr>
                  </a:outerShdw>
                </a:effectLst>
              </a:rPr>
              <a:t>Reithelm</a:t>
            </a:r>
            <a:endParaRPr lang="de-DE" sz="1000" dirty="0">
              <a:solidFill>
                <a:srgbClr val="FFC000"/>
              </a:solidFill>
              <a:effectLst>
                <a:outerShdw blurRad="38100" dist="38100" dir="2700000" algn="tl">
                  <a:srgbClr val="000000">
                    <a:alpha val="43137"/>
                  </a:srgbClr>
                </a:outerShdw>
              </a:effectLst>
            </a:endParaRPr>
          </a:p>
          <a:p>
            <a:r>
              <a:rPr lang="de-DE" sz="1000" dirty="0">
                <a:solidFill>
                  <a:srgbClr val="FFC000"/>
                </a:solidFill>
                <a:effectLst>
                  <a:outerShdw blurRad="38100" dist="38100" dir="2700000" algn="tl">
                    <a:srgbClr val="000000">
                      <a:alpha val="43137"/>
                    </a:srgbClr>
                  </a:outerShdw>
                </a:effectLst>
              </a:rPr>
              <a:t>Erlaubt: Gerte (max. 75 cm inkl. Schlag), „Sporen“ gem. WBO, S. 9</a:t>
            </a:r>
          </a:p>
          <a:p>
            <a:r>
              <a:rPr lang="de-DE" sz="1000" dirty="0">
                <a:solidFill>
                  <a:srgbClr val="FFC000"/>
                </a:solidFill>
                <a:effectLst>
                  <a:outerShdw blurRad="38100" dist="38100" dir="2700000" algn="tl">
                    <a:srgbClr val="000000">
                      <a:alpha val="43137"/>
                    </a:srgbClr>
                  </a:outerShdw>
                </a:effectLst>
              </a:rPr>
              <a:t>Zusätzliche Bestimmungen:</a:t>
            </a:r>
          </a:p>
          <a:p>
            <a:r>
              <a:rPr lang="de-DE" sz="1000" dirty="0">
                <a:solidFill>
                  <a:srgbClr val="FFC000"/>
                </a:solidFill>
                <a:effectLst>
                  <a:outerShdw blurRad="38100" dist="38100" dir="2700000" algn="tl">
                    <a:srgbClr val="000000">
                      <a:alpha val="43137"/>
                    </a:srgbClr>
                  </a:outerShdw>
                </a:effectLst>
              </a:rPr>
              <a:t>Mindestalter des Pferdes: 5 Jahre</a:t>
            </a:r>
          </a:p>
          <a:p>
            <a:r>
              <a:rPr lang="de-DE" sz="1000" dirty="0">
                <a:solidFill>
                  <a:srgbClr val="FFC000"/>
                </a:solidFill>
                <a:effectLst>
                  <a:outerShdw blurRad="38100" dist="38100" dir="2700000" algn="tl">
                    <a:srgbClr val="000000">
                      <a:alpha val="43137"/>
                    </a:srgbClr>
                  </a:outerShdw>
                </a:effectLst>
              </a:rPr>
              <a:t>Mindestalter des Reiters: 6 Jahre</a:t>
            </a:r>
          </a:p>
          <a:p>
            <a:r>
              <a:rPr lang="de-DE" sz="1000" dirty="0">
                <a:solidFill>
                  <a:srgbClr val="FFC000"/>
                </a:solidFill>
                <a:effectLst>
                  <a:outerShdw blurRad="38100" dist="38100" dir="2700000" algn="tl">
                    <a:srgbClr val="000000">
                      <a:alpha val="43137"/>
                    </a:srgbClr>
                  </a:outerShdw>
                </a:effectLst>
              </a:rPr>
              <a:t>Einsatz: entfällt</a:t>
            </a:r>
          </a:p>
          <a:p>
            <a:r>
              <a:rPr lang="de-DE" sz="1000" dirty="0">
                <a:solidFill>
                  <a:srgbClr val="FFC000"/>
                </a:solidFill>
                <a:effectLst>
                  <a:outerShdw blurRad="38100" dist="38100" dir="2700000" algn="tl">
                    <a:srgbClr val="000000">
                      <a:alpha val="43137"/>
                    </a:srgbClr>
                  </a:outerShdw>
                </a:effectLst>
              </a:rPr>
              <a:t>VN: entfällt</a:t>
            </a:r>
          </a:p>
          <a:p>
            <a:r>
              <a:rPr lang="de-DE" sz="1000" dirty="0">
                <a:solidFill>
                  <a:srgbClr val="FFC000"/>
                </a:solidFill>
                <a:effectLst>
                  <a:outerShdw blurRad="38100" dist="38100" dir="2700000" algn="tl">
                    <a:srgbClr val="000000">
                      <a:alpha val="43137"/>
                    </a:srgbClr>
                  </a:outerShdw>
                </a:effectLst>
              </a:rPr>
              <a:t>SF: Los</a:t>
            </a:r>
          </a:p>
          <a:p>
            <a:endParaRPr lang="de-DE" sz="1000" dirty="0">
              <a:solidFill>
                <a:srgbClr val="FFC000"/>
              </a:solidFill>
              <a:effectLst>
                <a:outerShdw blurRad="38100" dist="38100" dir="2700000" algn="tl">
                  <a:srgbClr val="000000">
                    <a:alpha val="43137"/>
                  </a:srgbClr>
                </a:outerShdw>
              </a:effectLst>
            </a:endParaRPr>
          </a:p>
        </p:txBody>
      </p:sp>
      <p:pic>
        <p:nvPicPr>
          <p:cNvPr id="12" name="Grafik 1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868144" y="4270657"/>
            <a:ext cx="2533650" cy="1856740"/>
          </a:xfrm>
          <a:prstGeom prst="rect">
            <a:avLst/>
          </a:prstGeom>
          <a:noFill/>
          <a:ln w="9525" cmpd="sng">
            <a:solidFill>
              <a:srgbClr val="4F81BD"/>
            </a:solidFill>
            <a:miter lim="800000"/>
            <a:headEnd/>
            <a:tailEnd/>
          </a:ln>
          <a:effectLst/>
        </p:spPr>
      </p:pic>
    </p:spTree>
    <p:extLst>
      <p:ext uri="{BB962C8B-B14F-4D97-AF65-F5344CB8AC3E}">
        <p14:creationId xmlns:p14="http://schemas.microsoft.com/office/powerpoint/2010/main" val="330417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5hL9YTq_06X.bnJ0.cdN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08rXSaB5UmcDemr7COJ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9yLCf6pvvkOBFx6ZGAYrz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MQTLNcIhEykZG_6CEHo9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21Xy3bFw0umb7TocSbIW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215EQ70Jj0a_DYnOulbJw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68I7aB9JEE.SsVctHDSRjg"/>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2619</Words>
  <Application>Microsoft Office PowerPoint</Application>
  <PresentationFormat>Bildschirmpräsentation (4:3)</PresentationFormat>
  <Paragraphs>233</Paragraphs>
  <Slides>13</Slides>
  <Notes>13</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19" baseType="lpstr">
      <vt:lpstr>Arial</vt:lpstr>
      <vt:lpstr>Calibri</vt:lpstr>
      <vt:lpstr>CorpoS</vt:lpstr>
      <vt:lpstr>Wingdings</vt:lpstr>
      <vt:lpstr>Larissa</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ITI/OD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Vogt, Lukas (096)</dc:creator>
  <cp:lastModifiedBy>Jasmine Fernandes</cp:lastModifiedBy>
  <cp:revision>228</cp:revision>
  <cp:lastPrinted>2016-11-10T14:43:35Z</cp:lastPrinted>
  <dcterms:created xsi:type="dcterms:W3CDTF">2014-09-01T09:02:00Z</dcterms:created>
  <dcterms:modified xsi:type="dcterms:W3CDTF">2022-06-10T12:21:11Z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4dbb1d-991d-4bbd-aad5-33bac1d8ffaf_Enabled">
    <vt:lpwstr>true</vt:lpwstr>
  </property>
  <property fmtid="{D5CDD505-2E9C-101B-9397-08002B2CF9AE}" pid="3" name="MSIP_Label_924dbb1d-991d-4bbd-aad5-33bac1d8ffaf_SetDate">
    <vt:lpwstr>2022-05-29T09:02:37Z</vt:lpwstr>
  </property>
  <property fmtid="{D5CDD505-2E9C-101B-9397-08002B2CF9AE}" pid="4" name="MSIP_Label_924dbb1d-991d-4bbd-aad5-33bac1d8ffaf_Method">
    <vt:lpwstr>Standard</vt:lpwstr>
  </property>
  <property fmtid="{D5CDD505-2E9C-101B-9397-08002B2CF9AE}" pid="5" name="MSIP_Label_924dbb1d-991d-4bbd-aad5-33bac1d8ffaf_Name">
    <vt:lpwstr>924dbb1d-991d-4bbd-aad5-33bac1d8ffaf</vt:lpwstr>
  </property>
  <property fmtid="{D5CDD505-2E9C-101B-9397-08002B2CF9AE}" pid="6" name="MSIP_Label_924dbb1d-991d-4bbd-aad5-33bac1d8ffaf_SiteId">
    <vt:lpwstr>9652d7c2-1ccf-4940-8151-4a92bd474ed0</vt:lpwstr>
  </property>
  <property fmtid="{D5CDD505-2E9C-101B-9397-08002B2CF9AE}" pid="7" name="MSIP_Label_924dbb1d-991d-4bbd-aad5-33bac1d8ffaf_ActionId">
    <vt:lpwstr>79a32e06-0adf-491d-9272-d5e692acc779</vt:lpwstr>
  </property>
  <property fmtid="{D5CDD505-2E9C-101B-9397-08002B2CF9AE}" pid="8" name="MSIP_Label_924dbb1d-991d-4bbd-aad5-33bac1d8ffaf_ContentBits">
    <vt:lpwstr>1</vt:lpwstr>
  </property>
</Properties>
</file>